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7"/>
  </p:notesMasterIdLst>
  <p:handoutMasterIdLst>
    <p:handoutMasterId r:id="rId18"/>
  </p:handoutMasterIdLst>
  <p:sldIdLst>
    <p:sldId id="582" r:id="rId3"/>
    <p:sldId id="261" r:id="rId4"/>
    <p:sldId id="584" r:id="rId5"/>
    <p:sldId id="894" r:id="rId6"/>
    <p:sldId id="893" r:id="rId7"/>
    <p:sldId id="592" r:id="rId8"/>
    <p:sldId id="895" r:id="rId9"/>
    <p:sldId id="887" r:id="rId10"/>
    <p:sldId id="892" r:id="rId11"/>
    <p:sldId id="885" r:id="rId12"/>
    <p:sldId id="879" r:id="rId13"/>
    <p:sldId id="889" r:id="rId14"/>
    <p:sldId id="890" r:id="rId15"/>
    <p:sldId id="590" r:id="rId16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5787B"/>
    <a:srgbClr val="861F41"/>
    <a:srgbClr val="E87722"/>
    <a:srgbClr val="D7D2CB"/>
    <a:srgbClr val="508590"/>
    <a:srgbClr val="CD6600"/>
    <a:srgbClr val="990033"/>
    <a:srgbClr val="B22600"/>
    <a:srgbClr val="D762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76647"/>
  </p:normalViewPr>
  <p:slideViewPr>
    <p:cSldViewPr>
      <p:cViewPr varScale="1">
        <p:scale>
          <a:sx n="101" d="100"/>
          <a:sy n="101" d="100"/>
        </p:scale>
        <p:origin x="120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172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achelvg\Desktop\Gender%20chart%20with%20percenta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Women %</c:v>
                </c:pt>
              </c:strCache>
            </c:strRef>
          </c:tx>
          <c:spPr>
            <a:solidFill>
              <a:srgbClr val="E8772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Sheet1!$F$3:$F$15</c:f>
              <c:strCache>
                <c:ptCount val="13"/>
                <c:pt idx="0">
                  <c:v>0-2</c:v>
                </c:pt>
                <c:pt idx="1">
                  <c:v>2-4</c:v>
                </c:pt>
                <c:pt idx="2">
                  <c:v>4-6</c:v>
                </c:pt>
                <c:pt idx="3">
                  <c:v>6-8</c:v>
                </c:pt>
                <c:pt idx="4">
                  <c:v>8-10</c:v>
                </c:pt>
                <c:pt idx="5">
                  <c:v>10-12</c:v>
                </c:pt>
                <c:pt idx="6">
                  <c:v>12-14</c:v>
                </c:pt>
                <c:pt idx="7">
                  <c:v>14-16</c:v>
                </c:pt>
                <c:pt idx="8">
                  <c:v>16-18</c:v>
                </c:pt>
                <c:pt idx="9">
                  <c:v>18-20</c:v>
                </c:pt>
                <c:pt idx="10">
                  <c:v>20-22</c:v>
                </c:pt>
                <c:pt idx="11">
                  <c:v>22-24</c:v>
                </c:pt>
                <c:pt idx="12">
                  <c:v>26-28</c:v>
                </c:pt>
              </c:strCache>
            </c:strRef>
          </c:cat>
          <c:val>
            <c:numRef>
              <c:f>Sheet1!$G$3:$G$15</c:f>
              <c:numCache>
                <c:formatCode>0%</c:formatCode>
                <c:ptCount val="13"/>
                <c:pt idx="0">
                  <c:v>0</c:v>
                </c:pt>
                <c:pt idx="1">
                  <c:v>0.1076923076923077</c:v>
                </c:pt>
                <c:pt idx="2">
                  <c:v>0.3</c:v>
                </c:pt>
                <c:pt idx="3">
                  <c:v>0.18461538461538463</c:v>
                </c:pt>
                <c:pt idx="4">
                  <c:v>0.14615384615384616</c:v>
                </c:pt>
                <c:pt idx="5">
                  <c:v>7.6923076923076927E-2</c:v>
                </c:pt>
                <c:pt idx="6">
                  <c:v>6.9230769230769235E-2</c:v>
                </c:pt>
                <c:pt idx="7">
                  <c:v>3.0769230769230771E-2</c:v>
                </c:pt>
                <c:pt idx="8">
                  <c:v>3.8461538461538464E-2</c:v>
                </c:pt>
                <c:pt idx="9">
                  <c:v>1.5384615384615385E-2</c:v>
                </c:pt>
                <c:pt idx="10">
                  <c:v>1.5384615384615385E-2</c:v>
                </c:pt>
                <c:pt idx="11">
                  <c:v>7.6923076923076927E-3</c:v>
                </c:pt>
                <c:pt idx="12">
                  <c:v>7.6923076923076927E-3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C6-418B-B697-99EDD16DBAA4}"/>
            </c:ext>
          </c:extLst>
        </c:ser>
        <c:ser>
          <c:idx val="1"/>
          <c:order val="1"/>
          <c:tx>
            <c:strRef>
              <c:f>Sheet1!$H$2</c:f>
              <c:strCache>
                <c:ptCount val="1"/>
                <c:pt idx="0">
                  <c:v>Men %</c:v>
                </c:pt>
              </c:strCache>
            </c:strRef>
          </c:tx>
          <c:spPr>
            <a:solidFill>
              <a:srgbClr val="861F4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Sheet1!$F$3:$F$15</c:f>
              <c:strCache>
                <c:ptCount val="13"/>
                <c:pt idx="0">
                  <c:v>0-2</c:v>
                </c:pt>
                <c:pt idx="1">
                  <c:v>2-4</c:v>
                </c:pt>
                <c:pt idx="2">
                  <c:v>4-6</c:v>
                </c:pt>
                <c:pt idx="3">
                  <c:v>6-8</c:v>
                </c:pt>
                <c:pt idx="4">
                  <c:v>8-10</c:v>
                </c:pt>
                <c:pt idx="5">
                  <c:v>10-12</c:v>
                </c:pt>
                <c:pt idx="6">
                  <c:v>12-14</c:v>
                </c:pt>
                <c:pt idx="7">
                  <c:v>14-16</c:v>
                </c:pt>
                <c:pt idx="8">
                  <c:v>16-18</c:v>
                </c:pt>
                <c:pt idx="9">
                  <c:v>18-20</c:v>
                </c:pt>
                <c:pt idx="10">
                  <c:v>20-22</c:v>
                </c:pt>
                <c:pt idx="11">
                  <c:v>22-24</c:v>
                </c:pt>
                <c:pt idx="12">
                  <c:v>26-28</c:v>
                </c:pt>
              </c:strCache>
            </c:strRef>
          </c:cat>
          <c:val>
            <c:numRef>
              <c:f>Sheet1!$H$3:$H$15</c:f>
              <c:numCache>
                <c:formatCode>0%</c:formatCode>
                <c:ptCount val="13"/>
                <c:pt idx="0">
                  <c:v>1.3297872340425532E-2</c:v>
                </c:pt>
                <c:pt idx="1">
                  <c:v>0.13297872340425532</c:v>
                </c:pt>
                <c:pt idx="2">
                  <c:v>0.27659574468085107</c:v>
                </c:pt>
                <c:pt idx="3">
                  <c:v>0.24468085106382978</c:v>
                </c:pt>
                <c:pt idx="4">
                  <c:v>0.13031914893617022</c:v>
                </c:pt>
                <c:pt idx="5">
                  <c:v>5.3191489361702128E-2</c:v>
                </c:pt>
                <c:pt idx="6">
                  <c:v>7.4468085106382975E-2</c:v>
                </c:pt>
                <c:pt idx="7">
                  <c:v>2.3936170212765957E-2</c:v>
                </c:pt>
                <c:pt idx="8">
                  <c:v>2.1276595744680851E-2</c:v>
                </c:pt>
                <c:pt idx="9">
                  <c:v>1.3297872340425532E-2</c:v>
                </c:pt>
                <c:pt idx="10">
                  <c:v>7.9787234042553185E-3</c:v>
                </c:pt>
                <c:pt idx="11">
                  <c:v>5.3191489361702126E-3</c:v>
                </c:pt>
                <c:pt idx="12">
                  <c:v>2.6595744680851063E-3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C6-418B-B697-99EDD16DBAA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605214648"/>
        <c:axId val="605217272"/>
      </c:barChart>
      <c:catAx>
        <c:axId val="605214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5217272"/>
        <c:crosses val="autoZero"/>
        <c:auto val="1"/>
        <c:lblAlgn val="ctr"/>
        <c:lblOffset val="100"/>
        <c:noMultiLvlLbl val="0"/>
      </c:catAx>
      <c:valAx>
        <c:axId val="60521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5214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54310197480992"/>
          <c:y val="0.10535394599983816"/>
          <c:w val="0.88987318942426441"/>
          <c:h val="0.773883698774237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 Success</c:v>
                </c:pt>
              </c:strCache>
            </c:strRef>
          </c:tx>
          <c:spPr>
            <a:solidFill>
              <a:srgbClr val="E8751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Sheet1!$A$5:$A$14</c:f>
              <c:strCache>
                <c:ptCount val="10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  <c:pt idx="6">
                  <c:v>2019-20</c:v>
                </c:pt>
                <c:pt idx="7">
                  <c:v>2020-21</c:v>
                </c:pt>
                <c:pt idx="8">
                  <c:v>2021-22</c:v>
                </c:pt>
                <c:pt idx="9">
                  <c:v>2022-23</c:v>
                </c:pt>
              </c:strCache>
            </c:strRef>
          </c:cat>
          <c:val>
            <c:numRef>
              <c:f>Sheet1!$B$5:$B$14</c:f>
              <c:numCache>
                <c:formatCode>0%</c:formatCode>
                <c:ptCount val="10"/>
                <c:pt idx="0">
                  <c:v>0.83</c:v>
                </c:pt>
                <c:pt idx="1">
                  <c:v>0.94</c:v>
                </c:pt>
                <c:pt idx="2">
                  <c:v>0.83</c:v>
                </c:pt>
                <c:pt idx="3">
                  <c:v>0.86</c:v>
                </c:pt>
                <c:pt idx="4">
                  <c:v>0.94</c:v>
                </c:pt>
                <c:pt idx="5">
                  <c:v>0.9</c:v>
                </c:pt>
                <c:pt idx="6">
                  <c:v>0.92</c:v>
                </c:pt>
                <c:pt idx="7">
                  <c:v>0.93</c:v>
                </c:pt>
                <c:pt idx="8">
                  <c:v>0.88</c:v>
                </c:pt>
                <c:pt idx="9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E-49E4-817E-0F0F2D99E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624950896"/>
        <c:axId val="624952536"/>
      </c:barChart>
      <c:catAx>
        <c:axId val="624950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Academic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2536"/>
        <c:crosses val="autoZero"/>
        <c:auto val="1"/>
        <c:lblAlgn val="ctr"/>
        <c:lblOffset val="100"/>
        <c:noMultiLvlLbl val="0"/>
      </c:catAx>
      <c:valAx>
        <c:axId val="624952536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Percent Success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495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C243812D-ED85-4431-994D-36C815920CF8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2319C83-91FB-4685-8C09-EB7A3F2D3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51B37D87-AFB5-4A22-AE98-760ED424FCAD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0B479054-CC45-4476-86C6-ABBBB0239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8788" y="720725"/>
            <a:ext cx="6397625" cy="3598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spc="141" dirty="0">
                <a:latin typeface="Acherus Grotesque Regular" panose="02000505000000020004" pitchFamily="50" charset="0"/>
              </a:rPr>
              <a:t>PROMOTION AND TENURE SCHEDULE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spc="141" dirty="0">
              <a:latin typeface="Acherus Grotesque Regular" panose="02000505000000020004" pitchFamily="50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April/May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Departments evaluate candidates for promotion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External reviewers selected and invited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July/August 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Dossiers completed and sent to external reviewers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October 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Department committee and head review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Dossiers sent to college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Dec/Jan	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College committee and dean review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Jan/Feb	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Dossiers submitted to Provost office from colleges 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Materials distributed to university committee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March/April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University committee and provost review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April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Provost makes recommendations to President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June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President submits recommendations to BOV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	BOV approval – faculty notified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Sept/Oct</a:t>
            </a:r>
            <a:r>
              <a:rPr lang="en-US" sz="1800" b="0" i="0" u="none" strike="noStrike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+mn-cs"/>
              </a:rPr>
              <a:t>		</a:t>
            </a:r>
            <a:r>
              <a:rPr lang="en-US" sz="1800" b="0" i="0" u="none" strike="noStrike" kern="1200" dirty="0">
                <a:solidFill>
                  <a:srgbClr val="50504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Reception for promoted faculty</a:t>
            </a:r>
            <a:endParaRPr lang="en-US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0" spc="141" dirty="0">
              <a:latin typeface="Acherus Grotesque Regular" panose="02000505000000020004" pitchFamily="50" charset="0"/>
            </a:endParaRPr>
          </a:p>
          <a:p>
            <a:pPr eaLnBrk="1" hangingPunct="1"/>
            <a:endParaRPr lang="en-US" altLang="en-US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B20DE4-10D3-4C1F-B649-E8FFCC588BC8}" type="slidenum">
              <a:rPr lang="en-US" alt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3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092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79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6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5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479054-CC45-4476-86C6-ABBBB023940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76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864C-685A-4926-8949-B273A99DCDE0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8C050-175F-44F2-990E-A0CD0F349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752479622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2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5311332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rb + 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2180147" y="1619336"/>
            <a:ext cx="10059871" cy="3619328"/>
          </a:xfrm>
          <a:prstGeom prst="rect">
            <a:avLst/>
          </a:prstGeom>
          <a:solidFill>
            <a:schemeClr val="accent5">
              <a:hueOff val="-15428571"/>
              <a:satOff val="-30434"/>
              <a:lumOff val="9019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7" name="Title 1"/>
          <p:cNvSpPr/>
          <p:nvPr userDrawn="1"/>
        </p:nvSpPr>
        <p:spPr>
          <a:xfrm>
            <a:off x="2529226" y="2096965"/>
            <a:ext cx="557895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r>
              <a:rPr sz="3000"/>
              <a:t>01</a:t>
            </a:r>
          </a:p>
        </p:txBody>
      </p:sp>
      <p:sp>
        <p:nvSpPr>
          <p:cNvPr id="28" name="Straight Connector 16"/>
          <p:cNvSpPr/>
          <p:nvPr userDrawn="1"/>
        </p:nvSpPr>
        <p:spPr>
          <a:xfrm flipH="1">
            <a:off x="1963361" y="-936048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29" name="Straight Connector 19"/>
          <p:cNvSpPr/>
          <p:nvPr userDrawn="1"/>
        </p:nvSpPr>
        <p:spPr>
          <a:xfrm>
            <a:off x="-750840" y="1391505"/>
            <a:ext cx="13693680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0" name="TextBox 5"/>
          <p:cNvSpPr/>
          <p:nvPr userDrawn="1"/>
        </p:nvSpPr>
        <p:spPr>
          <a:xfrm>
            <a:off x="3352962" y="2604794"/>
            <a:ext cx="2967767" cy="956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>
              <a:lnSpc>
                <a:spcPts val="2250"/>
              </a:lnSpc>
              <a:defRPr sz="2400" spc="342">
                <a:solidFill>
                  <a:srgbClr val="83003F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sz="1500" dirty="0"/>
              <a:t>A LITTLE </a:t>
            </a:r>
            <a:br>
              <a:rPr sz="1500" dirty="0"/>
            </a:br>
            <a:r>
              <a:rPr sz="1500" dirty="0"/>
              <a:t>BLURB OF INFO </a:t>
            </a:r>
            <a:r>
              <a:rPr lang="en-US" sz="1500" dirty="0"/>
              <a:t>CAN</a:t>
            </a:r>
            <a:r>
              <a:rPr sz="1500" dirty="0"/>
              <a:t> SIT IN THIS SPACE.</a:t>
            </a:r>
          </a:p>
        </p:txBody>
      </p:sp>
      <p:sp>
        <p:nvSpPr>
          <p:cNvPr id="31" name="TextBox 20"/>
          <p:cNvSpPr/>
          <p:nvPr userDrawn="1"/>
        </p:nvSpPr>
        <p:spPr>
          <a:xfrm>
            <a:off x="7122901" y="2864155"/>
            <a:ext cx="4211147" cy="1297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spAutoFit/>
          </a:bodyPr>
          <a:lstStyle>
            <a:lvl1pPr>
              <a:defRPr sz="1400">
                <a:solidFill>
                  <a:srgbClr val="585C5E"/>
                </a:solidFill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  <a:p>
            <a:pPr marL="214313" indent="-214313">
              <a:lnSpc>
                <a:spcPts val="1350"/>
              </a:lnSpc>
              <a:spcAft>
                <a:spcPts val="525"/>
              </a:spcAft>
              <a:buClr>
                <a:schemeClr val="accent2"/>
              </a:buClr>
              <a:buSzPct val="70000"/>
              <a:buFont typeface="Wingdings" charset="2"/>
              <a:buChar char="§"/>
            </a:pPr>
            <a:r>
              <a:rPr lang="en-US" sz="900" dirty="0" err="1"/>
              <a:t>Lorem</a:t>
            </a:r>
            <a:r>
              <a:rPr lang="en-US" sz="900" dirty="0"/>
              <a:t> </a:t>
            </a:r>
            <a:r>
              <a:rPr lang="en-US" sz="900" dirty="0" err="1"/>
              <a:t>ipsum</a:t>
            </a:r>
            <a:r>
              <a:rPr lang="en-US" sz="900" dirty="0"/>
              <a:t> dolor sit </a:t>
            </a:r>
            <a:r>
              <a:rPr lang="en-US" sz="900" dirty="0" err="1"/>
              <a:t>amet</a:t>
            </a:r>
            <a:r>
              <a:rPr lang="en-US" sz="900" dirty="0"/>
              <a:t>, </a:t>
            </a:r>
            <a:r>
              <a:rPr lang="en-US" sz="900" dirty="0" err="1"/>
              <a:t>consectetuer</a:t>
            </a:r>
            <a:r>
              <a:rPr lang="en-US" sz="900" dirty="0"/>
              <a:t> </a:t>
            </a:r>
            <a:r>
              <a:rPr lang="en-US" sz="900" dirty="0" err="1"/>
              <a:t>adipiscing</a:t>
            </a:r>
            <a:r>
              <a:rPr lang="en-US" sz="900" dirty="0"/>
              <a:t> </a:t>
            </a:r>
            <a:r>
              <a:rPr lang="en-US" sz="900" dirty="0" err="1"/>
              <a:t>elit</a:t>
            </a:r>
            <a:r>
              <a:rPr lang="en-US" sz="900" dirty="0"/>
              <a:t>, </a:t>
            </a:r>
            <a:r>
              <a:rPr lang="en-US" sz="900" dirty="0" err="1"/>
              <a:t>sed</a:t>
            </a:r>
            <a:r>
              <a:rPr lang="en-US" sz="900" dirty="0"/>
              <a:t> </a:t>
            </a:r>
            <a:r>
              <a:rPr lang="en-US" sz="900" dirty="0" err="1"/>
              <a:t>diam</a:t>
            </a:r>
            <a:r>
              <a:rPr lang="en-US" sz="900" dirty="0"/>
              <a:t> </a:t>
            </a:r>
            <a:r>
              <a:rPr lang="en-US" sz="900" dirty="0" err="1"/>
              <a:t>nonummy</a:t>
            </a:r>
            <a:r>
              <a:rPr lang="en-US" sz="900" dirty="0"/>
              <a:t> </a:t>
            </a:r>
            <a:r>
              <a:rPr lang="en-US" sz="900" dirty="0" err="1"/>
              <a:t>nibh</a:t>
            </a:r>
            <a:r>
              <a:rPr lang="en-US" sz="900" dirty="0"/>
              <a:t> </a:t>
            </a:r>
            <a:r>
              <a:rPr lang="en-US" sz="900" dirty="0" err="1"/>
              <a:t>euismod</a:t>
            </a:r>
            <a:r>
              <a:rPr lang="en-US" sz="900" dirty="0"/>
              <a:t> </a:t>
            </a:r>
            <a:r>
              <a:rPr lang="en-US" sz="900" dirty="0" err="1"/>
              <a:t>tincidunt</a:t>
            </a:r>
            <a:r>
              <a:rPr lang="en-US" sz="900" dirty="0"/>
              <a:t> </a:t>
            </a:r>
            <a:r>
              <a:rPr lang="en-US" sz="900" dirty="0" err="1"/>
              <a:t>ut</a:t>
            </a:r>
            <a:r>
              <a:rPr lang="en-US" sz="900" dirty="0"/>
              <a:t> </a:t>
            </a:r>
            <a:r>
              <a:rPr lang="en-US" sz="900" dirty="0" err="1"/>
              <a:t>laoreet</a:t>
            </a:r>
            <a:endParaRPr lang="en-US" sz="900" dirty="0"/>
          </a:p>
        </p:txBody>
      </p:sp>
      <p:sp>
        <p:nvSpPr>
          <p:cNvPr id="32" name="Straight Connector 55"/>
          <p:cNvSpPr/>
          <p:nvPr userDrawn="1"/>
        </p:nvSpPr>
        <p:spPr>
          <a:xfrm>
            <a:off x="6757098" y="2341842"/>
            <a:ext cx="1" cy="2345885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33" name="Straight Connector 19"/>
          <p:cNvSpPr/>
          <p:nvPr userDrawn="1"/>
        </p:nvSpPr>
        <p:spPr>
          <a:xfrm>
            <a:off x="-89742" y="5417488"/>
            <a:ext cx="13693681" cy="49015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34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08127" y="2571534"/>
            <a:ext cx="129628" cy="1296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6683431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ight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9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5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7558634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69062480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8005275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with 4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459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9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27" name="TextBox 26"/>
          <p:cNvSpPr txBox="1"/>
          <p:nvPr userDrawn="1"/>
        </p:nvSpPr>
        <p:spPr>
          <a:xfrm>
            <a:off x="-990600" y="1718734"/>
            <a:ext cx="6931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4289" tIns="34289" rIns="34289" bIns="34289" numCol="1" spcCol="38100" rtlCol="0" anchor="t">
            <a:spAutoFit/>
          </a:bodyPr>
          <a:lstStyle/>
          <a:p>
            <a:pPr marL="0" marR="0" indent="0" algn="l" defTabSz="6858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350" b="0" i="0" u="none" strike="noStrike" cap="none" spc="0" normalizeH="0" baseline="0">
              <a:ln>
                <a:noFill/>
              </a:ln>
              <a:solidFill>
                <a:schemeClr val="accent1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C319A15-3777-AF46-9A55-8768D5223B9B}"/>
              </a:ext>
            </a:extLst>
          </p:cNvPr>
          <p:cNvGrpSpPr/>
          <p:nvPr userDrawn="1"/>
        </p:nvGrpSpPr>
        <p:grpSpPr>
          <a:xfrm>
            <a:off x="5875462" y="6292354"/>
            <a:ext cx="7756220" cy="419351"/>
            <a:chOff x="5734148" y="-45661"/>
            <a:chExt cx="7756220" cy="419351"/>
          </a:xfrm>
        </p:grpSpPr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797D0121-A4BB-814B-AA10-145DD6D7D36C}"/>
                </a:ext>
              </a:extLst>
            </p:cNvPr>
            <p:cNvSpPr/>
            <p:nvPr/>
          </p:nvSpPr>
          <p:spPr>
            <a:xfrm>
              <a:off x="10345042" y="-45660"/>
              <a:ext cx="3145326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b">
              <a:normAutofit/>
            </a:bodyPr>
            <a:lstStyle/>
            <a:p>
              <a:pPr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SECTION TITLE</a:t>
              </a:r>
              <a:endParaRPr sz="900" dirty="0">
                <a:solidFill>
                  <a:schemeClr val="accent1"/>
                </a:solidFill>
              </a:endParaRPr>
            </a:p>
          </p:txBody>
        </p:sp>
        <p:sp>
          <p:nvSpPr>
            <p:cNvPr id="20" name="Title 1">
              <a:extLst>
                <a:ext uri="{FF2B5EF4-FFF2-40B4-BE49-F238E27FC236}">
                  <a16:creationId xmlns:a16="http://schemas.microsoft.com/office/drawing/2014/main" id="{90D148A5-4E3E-E749-A6AA-CA9862848B00}"/>
                </a:ext>
              </a:extLst>
            </p:cNvPr>
            <p:cNvSpPr/>
            <p:nvPr/>
          </p:nvSpPr>
          <p:spPr>
            <a:xfrm>
              <a:off x="5734148" y="-45661"/>
              <a:ext cx="4349637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3"/>
                  </a:solidFill>
                </a:rPr>
                <a:t>01</a:t>
              </a:r>
              <a:endParaRPr sz="1050" dirty="0">
                <a:solidFill>
                  <a:schemeClr val="accent1"/>
                </a:solidFill>
              </a:endParaRP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7F41C2C5-37FA-D540-8521-DBD52E0D33D5}"/>
                </a:ext>
              </a:extLst>
            </p:cNvPr>
            <p:cNvSpPr/>
            <p:nvPr/>
          </p:nvSpPr>
          <p:spPr>
            <a:xfrm>
              <a:off x="10048160" y="-41527"/>
              <a:ext cx="249382" cy="41521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45719" rIns="45719" anchor="b">
              <a:normAutofit/>
            </a:bodyPr>
            <a:lstStyle/>
            <a:p>
              <a:pPr algn="r">
                <a:lnSpc>
                  <a:spcPct val="90000"/>
                </a:lnSpc>
                <a:defRPr sz="1400" spc="200">
                  <a:solidFill>
                    <a:schemeClr val="accent3"/>
                  </a:solidFill>
                  <a:latin typeface="Acherus Grotesque Regular"/>
                  <a:ea typeface="Acherus Grotesque Regular"/>
                  <a:cs typeface="Acherus Grotesque Regular"/>
                  <a:sym typeface="Acherus Grotesque"/>
                </a:defRPr>
              </a:pPr>
              <a:r>
                <a:rPr lang="en-US" sz="900" dirty="0">
                  <a:solidFill>
                    <a:schemeClr val="accent1"/>
                  </a:solidFill>
                </a:rPr>
                <a:t>/</a:t>
              </a:r>
              <a:endParaRPr sz="9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893291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4 photos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31571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7028180" y="515112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50873" y="1563771"/>
            <a:ext cx="3327400" cy="22129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429274" y="1757600"/>
            <a:ext cx="2251169" cy="149360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580034" y="3932118"/>
            <a:ext cx="3698241" cy="14670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4429272" y="3413483"/>
            <a:ext cx="2530328" cy="1737638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3131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text +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5"/>
          <p:cNvSpPr>
            <a:spLocks noGrp="1"/>
          </p:cNvSpPr>
          <p:nvPr userDrawn="1"/>
        </p:nvSpPr>
        <p:spPr>
          <a:xfrm>
            <a:off x="-15608" y="-643262"/>
            <a:ext cx="12223215" cy="81445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8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11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27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8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9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19165265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text + 1 photo + alt.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Content Placeholder 15"/>
          <p:cNvSpPr>
            <a:spLocks noGrp="1"/>
          </p:cNvSpPr>
          <p:nvPr>
            <p:ph sz="quarter" idx="10" hasCustomPrompt="1"/>
          </p:nvPr>
        </p:nvSpPr>
        <p:spPr>
          <a:xfrm>
            <a:off x="8115604" y="1481238"/>
            <a:ext cx="3952875" cy="5921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fontAlgn="auto" latinLnBrk="0" hangingPunct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kumimoji="0" lang="en-US" sz="105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>
              <a:lnSpc>
                <a:spcPts val="2100"/>
              </a:lnSpc>
            </a:pPr>
            <a:r>
              <a:rPr lang="en-US" dirty="0"/>
              <a:t>PLACE A SHORT HEADER SENTENCE HERE.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115603" y="2134132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sp>
        <p:nvSpPr>
          <p:cNvPr id="16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17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8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  <p:pic>
        <p:nvPicPr>
          <p:cNvPr id="8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583" y="1247139"/>
            <a:ext cx="248047" cy="24804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asted-image.pdf" descr="pasted-image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6837680" y="5425444"/>
            <a:ext cx="248048" cy="248047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35040" y="1495425"/>
            <a:ext cx="5902325" cy="3930650"/>
          </a:xfrm>
          <a:prstGeom prst="rect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0176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63260-A521-489B-BAB5-56DF197F228A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F56D3-175B-4519-B183-37AF8A761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76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3380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tem circle pictures">
    <p:bg>
      <p:bgPr>
        <a:pattFill prst="pct5">
          <a:fgClr>
            <a:schemeClr val="accent5">
              <a:hueOff val="-15428571"/>
              <a:satOff val="-30434"/>
              <a:lumOff val="9019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57"/>
          <p:cNvSpPr/>
          <p:nvPr userDrawn="1"/>
        </p:nvSpPr>
        <p:spPr>
          <a:xfrm>
            <a:off x="683165" y="586800"/>
            <a:ext cx="11989848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8" name="Oval 26"/>
          <p:cNvSpPr/>
          <p:nvPr userDrawn="1"/>
        </p:nvSpPr>
        <p:spPr>
          <a:xfrm>
            <a:off x="708970" y="824985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9" name="Line"/>
          <p:cNvSpPr/>
          <p:nvPr userDrawn="1"/>
        </p:nvSpPr>
        <p:spPr>
          <a:xfrm>
            <a:off x="2999633" y="2757878"/>
            <a:ext cx="1426009" cy="1002792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0" name="Oval 26"/>
          <p:cNvSpPr/>
          <p:nvPr userDrawn="1"/>
        </p:nvSpPr>
        <p:spPr>
          <a:xfrm>
            <a:off x="4290370" y="3043787"/>
            <a:ext cx="2469644" cy="2469644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13" name="Line"/>
          <p:cNvSpPr/>
          <p:nvPr userDrawn="1"/>
        </p:nvSpPr>
        <p:spPr>
          <a:xfrm flipV="1">
            <a:off x="6678081" y="3166658"/>
            <a:ext cx="1707423" cy="604521"/>
          </a:xfrm>
          <a:prstGeom prst="line">
            <a:avLst/>
          </a:prstGeom>
          <a:ln w="12700">
            <a:solidFill>
              <a:schemeClr val="accent2"/>
            </a:solidFill>
            <a:custDash>
              <a:ds d="200000" sp="200000"/>
            </a:custDash>
            <a:miter lim="400000"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5" name="Oval 26"/>
          <p:cNvSpPr/>
          <p:nvPr userDrawn="1"/>
        </p:nvSpPr>
        <p:spPr>
          <a:xfrm>
            <a:off x="8303570" y="1524473"/>
            <a:ext cx="2469644" cy="2469645"/>
          </a:xfrm>
          <a:prstGeom prst="ellips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rgbClr val="A7A7A7"/>
                </a:solidFill>
              </a:defRPr>
            </a:pPr>
            <a:endParaRPr/>
          </a:p>
        </p:txBody>
      </p:sp>
      <p:sp>
        <p:nvSpPr>
          <p:cNvPr id="32" name="Oval 31"/>
          <p:cNvSpPr/>
          <p:nvPr userDrawn="1"/>
        </p:nvSpPr>
        <p:spPr>
          <a:xfrm>
            <a:off x="5843588" y="3082437"/>
            <a:ext cx="2927920" cy="519351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rtlCol="0" anchor="ctr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796159" y="889847"/>
            <a:ext cx="2291660" cy="2336515"/>
          </a:xfrm>
          <a:prstGeom prst="ellipse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  <p:sp>
        <p:nvSpPr>
          <p:cNvPr id="37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4378555" y="3110355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sp>
        <p:nvSpPr>
          <p:cNvPr id="38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8392562" y="1589624"/>
            <a:ext cx="2291660" cy="2336515"/>
          </a:xfrm>
          <a:prstGeom prst="ellipse">
            <a:avLst/>
          </a:prstGeom>
        </p:spPr>
        <p:txBody>
          <a:bodyPr/>
          <a:lstStyle>
            <a:lvl1pPr marL="171450" marR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/>
            </a:lvl1pPr>
          </a:lstStyle>
          <a:p>
            <a:r>
              <a:rPr lang="en-US" dirty="0"/>
              <a:t>Drag photo or click icon to add picture</a:t>
            </a:r>
          </a:p>
          <a:p>
            <a:endParaRPr lang="en-US" dirty="0"/>
          </a:p>
        </p:txBody>
      </p:sp>
      <p:pic>
        <p:nvPicPr>
          <p:cNvPr id="39" name="VT-grid-02.png" descr="VT-grid-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0493" y="6346273"/>
            <a:ext cx="10600807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1"/>
          <p:cNvSpPr/>
          <p:nvPr userDrawn="1"/>
        </p:nvSpPr>
        <p:spPr>
          <a:xfrm>
            <a:off x="842026" y="6290788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1500" dirty="0">
                <a:solidFill>
                  <a:srgbClr val="E87822"/>
                </a:solidFill>
              </a:rPr>
              <a:t>/</a:t>
            </a:r>
            <a:endParaRPr sz="1500" dirty="0">
              <a:solidFill>
                <a:srgbClr val="E87822"/>
              </a:solidFill>
            </a:endParaRPr>
          </a:p>
        </p:txBody>
      </p:sp>
      <p:sp>
        <p:nvSpPr>
          <p:cNvPr id="41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1117337" y="6345735"/>
            <a:ext cx="2633155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5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42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99078" y="6345739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1500" cap="all" spc="150" normalizeH="0" baseline="0">
                <a:solidFill>
                  <a:srgbClr val="E87822"/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08819968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6"/>
          <p:cNvSpPr/>
          <p:nvPr userDrawn="1"/>
        </p:nvSpPr>
        <p:spPr>
          <a:xfrm>
            <a:off x="8618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2" name="Oval 26"/>
          <p:cNvSpPr/>
          <p:nvPr userDrawn="1"/>
        </p:nvSpPr>
        <p:spPr>
          <a:xfrm>
            <a:off x="8613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17" name="Oval 26"/>
          <p:cNvSpPr/>
          <p:nvPr userDrawn="1"/>
        </p:nvSpPr>
        <p:spPr>
          <a:xfrm>
            <a:off x="6437121" y="22727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2" name="Oval 26"/>
          <p:cNvSpPr/>
          <p:nvPr userDrawn="1"/>
        </p:nvSpPr>
        <p:spPr>
          <a:xfrm>
            <a:off x="6436669" y="4215889"/>
            <a:ext cx="1462723" cy="1462723"/>
          </a:xfrm>
          <a:prstGeom prst="ellipse">
            <a:avLst/>
          </a:prstGeom>
          <a:ln w="6350">
            <a:solidFill>
              <a:schemeClr val="accent2"/>
            </a:solidFill>
            <a:prstDash val="dash"/>
            <a:miter/>
          </a:ln>
        </p:spPr>
        <p:txBody>
          <a:bodyPr lIns="34289" rIns="34289" anchor="ctr"/>
          <a:lstStyle/>
          <a:p>
            <a:pPr algn="ctr"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29" name="Picture Placeholder 35"/>
          <p:cNvSpPr>
            <a:spLocks noGrp="1"/>
          </p:cNvSpPr>
          <p:nvPr>
            <p:ph type="pic" sz="quarter" idx="10" hasCustomPrompt="1"/>
          </p:nvPr>
        </p:nvSpPr>
        <p:spPr>
          <a:xfrm>
            <a:off x="975052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0" name="Picture Placeholder 35"/>
          <p:cNvSpPr>
            <a:spLocks noGrp="1"/>
          </p:cNvSpPr>
          <p:nvPr>
            <p:ph type="pic" sz="quarter" idx="11" hasCustomPrompt="1"/>
          </p:nvPr>
        </p:nvSpPr>
        <p:spPr>
          <a:xfrm>
            <a:off x="975052" y="4312737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1" name="Picture Placeholder 35"/>
          <p:cNvSpPr>
            <a:spLocks noGrp="1"/>
          </p:cNvSpPr>
          <p:nvPr>
            <p:ph type="pic" sz="quarter" idx="12" hasCustomPrompt="1"/>
          </p:nvPr>
        </p:nvSpPr>
        <p:spPr>
          <a:xfrm>
            <a:off x="6543820" y="2367685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2" name="Picture Placeholder 35"/>
          <p:cNvSpPr>
            <a:spLocks noGrp="1"/>
          </p:cNvSpPr>
          <p:nvPr>
            <p:ph type="pic" sz="quarter" idx="13" hasCustomPrompt="1"/>
          </p:nvPr>
        </p:nvSpPr>
        <p:spPr>
          <a:xfrm>
            <a:off x="6543820" y="4311760"/>
            <a:ext cx="1246573" cy="1270972"/>
          </a:xfrm>
          <a:prstGeom prst="ellipse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Drag photo or click icon to add picture</a:t>
            </a:r>
          </a:p>
        </p:txBody>
      </p:sp>
      <p:sp>
        <p:nvSpPr>
          <p:cNvPr id="33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4" name="Title 1"/>
          <p:cNvSpPr/>
          <p:nvPr userDrawn="1"/>
        </p:nvSpPr>
        <p:spPr>
          <a:xfrm>
            <a:off x="9960869" y="6357150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35" name="Content Placeholder 51"/>
          <p:cNvSpPr>
            <a:spLocks noGrp="1"/>
          </p:cNvSpPr>
          <p:nvPr>
            <p:ph sz="quarter" idx="14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36" name="Content Placeholder 51"/>
          <p:cNvSpPr>
            <a:spLocks noGrp="1"/>
          </p:cNvSpPr>
          <p:nvPr>
            <p:ph sz="quarter" idx="15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16792237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16"/>
          <p:cNvSpPr/>
          <p:nvPr userDrawn="1"/>
        </p:nvSpPr>
        <p:spPr>
          <a:xfrm flipH="1">
            <a:off x="256038" y="-948749"/>
            <a:ext cx="1" cy="7902489"/>
          </a:xfrm>
          <a:prstGeom prst="line">
            <a:avLst/>
          </a:prstGeom>
          <a:ln>
            <a:solidFill>
              <a:schemeClr val="accent5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9060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17635793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s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6067436" y="0"/>
            <a:ext cx="6124565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019965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581EF-6CA3-4503-95F5-A543AA424D9E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83850-DCB2-4901-BF30-0EEDC6B58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0C758-3A45-4CE3-B105-0BC7001CB563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39CE5-987F-4036-80C9-438846A48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3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6410B-DFF6-4FF6-9883-C1034C546E3D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22E31-A333-4AC7-B265-6E309FC73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50E5D-B933-4EC3-A5F0-471D5BED7554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1FE5-5D15-4B78-B85A-B46772C9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959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phot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Drag photo or 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85207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+ body text +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pic>
        <p:nvPicPr>
          <p:cNvPr id="55" name="pasted-image.pdf" descr="pasted-image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7116" y="1409471"/>
            <a:ext cx="98627" cy="9862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653274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ars graphic (gre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"/>
          <p:cNvSpPr/>
          <p:nvPr userDrawn="1"/>
        </p:nvSpPr>
        <p:spPr>
          <a:xfrm>
            <a:off x="-1" y="0"/>
            <a:ext cx="5095261" cy="68791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miter lim="400000"/>
          </a:ln>
        </p:spPr>
        <p:txBody>
          <a:bodyPr lIns="34289" rIns="34289" anchor="ctr"/>
          <a:lstStyle/>
          <a:p>
            <a:pPr>
              <a:defRPr>
                <a:solidFill>
                  <a:schemeClr val="accent2"/>
                </a:solidFill>
              </a:defRPr>
            </a:pP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895903" y="1512227"/>
            <a:ext cx="3714751" cy="64293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  <a:lvl2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2pPr>
            <a:lvl3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3pPr>
            <a:lvl4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4pPr>
            <a:lvl5pPr marL="0" marR="0" indent="0" algn="l" defTabSz="685800" rtl="0" fontAlgn="auto" latinLnBrk="0" hangingPunct="0">
              <a:lnSpc>
                <a:spcPts val="157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050" b="0" i="0" u="none" strike="noStrike" cap="none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5pPr>
          </a:lstStyle>
          <a:p>
            <a:pPr lvl="0"/>
            <a:r>
              <a:rPr lang="en-US" dirty="0"/>
              <a:t>Place </a:t>
            </a:r>
            <a:r>
              <a:rPr lang="en-US"/>
              <a:t>a short header sentence here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 hasCustomPrompt="1"/>
          </p:nvPr>
        </p:nvSpPr>
        <p:spPr>
          <a:xfrm>
            <a:off x="895903" y="2155165"/>
            <a:ext cx="2800351" cy="3643312"/>
          </a:xfrm>
          <a:prstGeom prst="rect">
            <a:avLst/>
          </a:prstGeom>
        </p:spPr>
        <p:txBody>
          <a:bodyPr/>
          <a:lstStyle>
            <a:lvl1pPr marL="0" marR="0" indent="0" algn="l" defTabSz="685800" rtl="0" fontAlgn="auto" latinLnBrk="0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  <a:lvl2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2pPr>
            <a:lvl3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3pPr>
            <a:lvl4pPr marL="0" marR="0" indent="0" algn="l" defTabSz="685800" rtl="0" fontAlgn="auto" latinLnBrk="0" hangingPunct="0">
              <a:lnSpc>
                <a:spcPts val="13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900" b="0" i="0" u="none" strike="noStrike" kern="1200" cap="none" spc="0" normalizeH="0" baseline="0" smtClean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4pPr>
          </a:lstStyle>
          <a:p>
            <a:pPr>
              <a:lnSpc>
                <a:spcPts val="1800"/>
              </a:lnSpc>
            </a:pPr>
            <a:r>
              <a:rPr lang="en-US" kern="1200" dirty="0" err="1"/>
              <a:t>Lorem</a:t>
            </a:r>
            <a:r>
              <a:rPr lang="en-US" kern="1200" dirty="0"/>
              <a:t> </a:t>
            </a:r>
            <a:r>
              <a:rPr lang="en-US" kern="1200" dirty="0" err="1"/>
              <a:t>ipsum</a:t>
            </a:r>
            <a:r>
              <a:rPr lang="en-US" kern="1200" dirty="0"/>
              <a:t> dolor sit </a:t>
            </a:r>
            <a:r>
              <a:rPr lang="en-US" kern="1200" dirty="0" err="1"/>
              <a:t>amet</a:t>
            </a:r>
            <a:r>
              <a:rPr lang="en-US" kern="1200" dirty="0"/>
              <a:t>, </a:t>
            </a:r>
            <a:r>
              <a:rPr lang="en-US" kern="1200" dirty="0" err="1"/>
              <a:t>consectetuer</a:t>
            </a:r>
            <a:r>
              <a:rPr lang="en-US" kern="1200" dirty="0"/>
              <a:t> </a:t>
            </a:r>
            <a:r>
              <a:rPr lang="en-US" kern="1200" dirty="0" err="1"/>
              <a:t>adipiscing</a:t>
            </a:r>
            <a:r>
              <a:rPr lang="en-US" kern="1200" dirty="0"/>
              <a:t> </a:t>
            </a:r>
            <a:r>
              <a:rPr lang="en-US" kern="1200" dirty="0" err="1"/>
              <a:t>elit</a:t>
            </a:r>
            <a:r>
              <a:rPr lang="en-US" kern="1200" dirty="0"/>
              <a:t>, </a:t>
            </a:r>
            <a:r>
              <a:rPr lang="en-US" kern="1200" dirty="0" err="1"/>
              <a:t>sed</a:t>
            </a:r>
            <a:r>
              <a:rPr lang="en-US" kern="1200" dirty="0"/>
              <a:t> </a:t>
            </a:r>
            <a:r>
              <a:rPr lang="en-US" kern="1200" dirty="0" err="1"/>
              <a:t>diam</a:t>
            </a:r>
            <a:r>
              <a:rPr lang="en-US" kern="1200" dirty="0"/>
              <a:t> </a:t>
            </a:r>
            <a:r>
              <a:rPr lang="en-US" kern="1200" dirty="0" err="1"/>
              <a:t>nonummy</a:t>
            </a:r>
            <a:r>
              <a:rPr lang="en-US" kern="1200" dirty="0"/>
              <a:t> </a:t>
            </a:r>
            <a:r>
              <a:rPr lang="en-US" kern="1200" dirty="0" err="1"/>
              <a:t>nibh</a:t>
            </a:r>
            <a:r>
              <a:rPr lang="en-US" kern="1200" dirty="0"/>
              <a:t> </a:t>
            </a:r>
            <a:r>
              <a:rPr lang="en-US" kern="1200" dirty="0" err="1"/>
              <a:t>euismod</a:t>
            </a:r>
            <a:r>
              <a:rPr lang="en-US" kern="1200" dirty="0"/>
              <a:t> </a:t>
            </a:r>
            <a:r>
              <a:rPr lang="en-US" kern="1200" dirty="0" err="1"/>
              <a:t>tincidunt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laoreet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magna </a:t>
            </a:r>
            <a:r>
              <a:rPr lang="en-US" kern="1200" dirty="0" err="1"/>
              <a:t>aliquam</a:t>
            </a:r>
            <a:r>
              <a:rPr lang="en-US" kern="1200" dirty="0"/>
              <a:t> </a:t>
            </a:r>
            <a:r>
              <a:rPr lang="en-US" kern="1200" dirty="0" err="1"/>
              <a:t>erat</a:t>
            </a:r>
            <a:r>
              <a:rPr lang="en-US" kern="1200" dirty="0"/>
              <a:t> </a:t>
            </a:r>
            <a:r>
              <a:rPr lang="en-US" kern="1200" dirty="0" err="1"/>
              <a:t>volutpat</a:t>
            </a:r>
            <a:r>
              <a:rPr lang="en-US" kern="1200" dirty="0"/>
              <a:t>.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wisi</a:t>
            </a:r>
            <a:r>
              <a:rPr lang="en-US" kern="1200" dirty="0"/>
              <a:t> </a:t>
            </a:r>
            <a:r>
              <a:rPr lang="en-US" kern="1200" dirty="0" err="1"/>
              <a:t>enim</a:t>
            </a:r>
            <a:r>
              <a:rPr lang="en-US" kern="1200" dirty="0"/>
              <a:t> ad minim </a:t>
            </a:r>
            <a:r>
              <a:rPr lang="en-US" kern="1200" dirty="0" err="1"/>
              <a:t>veniam</a:t>
            </a:r>
            <a:r>
              <a:rPr lang="en-US" kern="1200" dirty="0"/>
              <a:t>, </a:t>
            </a:r>
            <a:r>
              <a:rPr lang="en-US" kern="1200" dirty="0" err="1"/>
              <a:t>quis</a:t>
            </a:r>
            <a:r>
              <a:rPr lang="en-US" kern="1200" dirty="0"/>
              <a:t> </a:t>
            </a:r>
            <a:r>
              <a:rPr lang="en-US" kern="1200" dirty="0" err="1"/>
              <a:t>nostrud</a:t>
            </a:r>
            <a:r>
              <a:rPr lang="en-US" kern="1200" dirty="0"/>
              <a:t> </a:t>
            </a:r>
            <a:r>
              <a:rPr lang="en-US" kern="1200" dirty="0" err="1"/>
              <a:t>exerci</a:t>
            </a:r>
            <a:r>
              <a:rPr lang="en-US" kern="1200" dirty="0"/>
              <a:t> </a:t>
            </a:r>
            <a:r>
              <a:rPr lang="en-US" kern="1200" dirty="0" err="1"/>
              <a:t>tation</a:t>
            </a:r>
            <a:r>
              <a:rPr lang="en-US" kern="1200" dirty="0"/>
              <a:t> </a:t>
            </a:r>
            <a:r>
              <a:rPr lang="en-US" kern="1200" dirty="0" err="1"/>
              <a:t>ullamcorper</a:t>
            </a:r>
            <a:r>
              <a:rPr lang="en-US" kern="1200" dirty="0"/>
              <a:t> </a:t>
            </a:r>
            <a:r>
              <a:rPr lang="en-US" kern="1200" dirty="0" err="1"/>
              <a:t>suscipit</a:t>
            </a:r>
            <a:r>
              <a:rPr lang="en-US" kern="1200" dirty="0"/>
              <a:t> </a:t>
            </a:r>
            <a:r>
              <a:rPr lang="en-US" kern="1200" dirty="0" err="1"/>
              <a:t>lobortis</a:t>
            </a:r>
            <a:r>
              <a:rPr lang="en-US" kern="1200" dirty="0"/>
              <a:t> </a:t>
            </a:r>
            <a:r>
              <a:rPr lang="en-US" kern="1200" dirty="0" err="1"/>
              <a:t>nisl</a:t>
            </a:r>
            <a:r>
              <a:rPr lang="en-US" kern="1200" dirty="0"/>
              <a:t> </a:t>
            </a:r>
            <a:r>
              <a:rPr lang="en-US" kern="1200" dirty="0" err="1"/>
              <a:t>ut</a:t>
            </a:r>
            <a:r>
              <a:rPr lang="en-US" kern="1200" dirty="0"/>
              <a:t> </a:t>
            </a:r>
            <a:r>
              <a:rPr lang="en-US" kern="1200" dirty="0" err="1"/>
              <a:t>aliquip</a:t>
            </a:r>
            <a:r>
              <a:rPr lang="en-US" kern="1200" dirty="0"/>
              <a:t> ex </a:t>
            </a:r>
            <a:r>
              <a:rPr lang="en-US" kern="1200" dirty="0" err="1"/>
              <a:t>ea</a:t>
            </a:r>
            <a:r>
              <a:rPr lang="en-US" kern="1200" dirty="0"/>
              <a:t> </a:t>
            </a:r>
            <a:r>
              <a:rPr lang="en-US" kern="1200" dirty="0" err="1"/>
              <a:t>commodo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. </a:t>
            </a:r>
            <a:r>
              <a:rPr lang="en-US" kern="1200" dirty="0" err="1"/>
              <a:t>Duis</a:t>
            </a:r>
            <a:r>
              <a:rPr lang="en-US" kern="1200" dirty="0"/>
              <a:t> </a:t>
            </a:r>
            <a:r>
              <a:rPr lang="en-US" kern="1200" dirty="0" err="1"/>
              <a:t>autem</a:t>
            </a:r>
            <a:r>
              <a:rPr lang="en-US" kern="1200" dirty="0"/>
              <a:t>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eum</a:t>
            </a:r>
            <a:r>
              <a:rPr lang="en-US" kern="1200" dirty="0"/>
              <a:t> </a:t>
            </a:r>
            <a:r>
              <a:rPr lang="en-US" kern="1200" dirty="0" err="1"/>
              <a:t>iriure</a:t>
            </a:r>
            <a:r>
              <a:rPr lang="en-US" kern="1200" dirty="0"/>
              <a:t> dolor in </a:t>
            </a:r>
            <a:r>
              <a:rPr lang="en-US" kern="1200" dirty="0" err="1"/>
              <a:t>hendrerit</a:t>
            </a:r>
            <a:r>
              <a:rPr lang="en-US" kern="1200" dirty="0"/>
              <a:t> in </a:t>
            </a:r>
            <a:r>
              <a:rPr lang="en-US" kern="1200" dirty="0" err="1"/>
              <a:t>vulputate</a:t>
            </a:r>
            <a:r>
              <a:rPr lang="en-US" kern="1200" dirty="0"/>
              <a:t> </a:t>
            </a:r>
            <a:r>
              <a:rPr lang="en-US" kern="1200" dirty="0" err="1"/>
              <a:t>velit</a:t>
            </a:r>
            <a:r>
              <a:rPr lang="en-US" kern="1200" dirty="0"/>
              <a:t> </a:t>
            </a:r>
            <a:r>
              <a:rPr lang="en-US" kern="1200" dirty="0" err="1"/>
              <a:t>esse</a:t>
            </a:r>
            <a:r>
              <a:rPr lang="en-US" kern="1200" dirty="0"/>
              <a:t> </a:t>
            </a:r>
            <a:r>
              <a:rPr lang="en-US" kern="1200" dirty="0" err="1"/>
              <a:t>molestie</a:t>
            </a:r>
            <a:r>
              <a:rPr lang="en-US" kern="1200" dirty="0"/>
              <a:t> </a:t>
            </a:r>
            <a:r>
              <a:rPr lang="en-US" kern="1200" dirty="0" err="1"/>
              <a:t>consequat</a:t>
            </a:r>
            <a:r>
              <a:rPr lang="en-US" kern="1200" dirty="0"/>
              <a:t>, </a:t>
            </a:r>
            <a:r>
              <a:rPr lang="en-US" kern="1200" dirty="0" err="1"/>
              <a:t>vel</a:t>
            </a:r>
            <a:r>
              <a:rPr lang="en-US" kern="1200" dirty="0"/>
              <a:t> </a:t>
            </a:r>
            <a:r>
              <a:rPr lang="en-US" kern="1200" dirty="0" err="1"/>
              <a:t>illum</a:t>
            </a:r>
            <a:r>
              <a:rPr lang="en-US" kern="1200" dirty="0"/>
              <a:t> </a:t>
            </a:r>
            <a:r>
              <a:rPr lang="en-US" kern="1200" dirty="0" err="1"/>
              <a:t>dolore</a:t>
            </a:r>
            <a:r>
              <a:rPr lang="en-US" kern="1200" dirty="0"/>
              <a:t> </a:t>
            </a:r>
            <a:r>
              <a:rPr lang="en-US" kern="1200" dirty="0" err="1"/>
              <a:t>eu</a:t>
            </a:r>
            <a:r>
              <a:rPr lang="en-US" kern="1200" dirty="0"/>
              <a:t> </a:t>
            </a:r>
            <a:r>
              <a:rPr lang="en-US" kern="1200" dirty="0" err="1"/>
              <a:t>feugiat</a:t>
            </a:r>
            <a:r>
              <a:rPr lang="en-US" kern="1200" dirty="0"/>
              <a:t> </a:t>
            </a:r>
            <a:r>
              <a:rPr lang="en-US" kern="1200" dirty="0" err="1"/>
              <a:t>nulla</a:t>
            </a:r>
            <a:r>
              <a:rPr lang="en-US" kern="1200" dirty="0"/>
              <a:t> </a:t>
            </a:r>
            <a:r>
              <a:rPr lang="en-US" kern="1200" dirty="0" err="1"/>
              <a:t>facilisis</a:t>
            </a:r>
            <a:r>
              <a:rPr lang="en-US" kern="1200" dirty="0"/>
              <a:t> at </a:t>
            </a:r>
            <a:r>
              <a:rPr lang="en-US" kern="1200" dirty="0" err="1"/>
              <a:t>vero</a:t>
            </a:r>
            <a:r>
              <a:rPr lang="en-US" kern="1200" dirty="0"/>
              <a:t> </a:t>
            </a:r>
            <a:r>
              <a:rPr lang="en-US" kern="1200" dirty="0" err="1"/>
              <a:t>eros</a:t>
            </a:r>
            <a:r>
              <a:rPr lang="en-US" kern="1200" dirty="0"/>
              <a:t> et </a:t>
            </a:r>
            <a:r>
              <a:rPr lang="en-US" kern="1200" dirty="0" err="1"/>
              <a:t>accumsan</a:t>
            </a:r>
            <a:r>
              <a:rPr lang="en-US" kern="1200" dirty="0"/>
              <a:t> et </a:t>
            </a:r>
            <a:r>
              <a:rPr lang="en-US" kern="1200" dirty="0" err="1"/>
              <a:t>iusto</a:t>
            </a:r>
            <a:r>
              <a:rPr lang="en-US" kern="1200" dirty="0"/>
              <a:t> </a:t>
            </a:r>
            <a:r>
              <a:rPr lang="en-US" kern="1200" dirty="0" err="1"/>
              <a:t>odio</a:t>
            </a:r>
            <a:r>
              <a:rPr lang="en-US" kern="1200" dirty="0"/>
              <a:t> </a:t>
            </a:r>
            <a:r>
              <a:rPr lang="en-US" kern="1200" dirty="0" err="1"/>
              <a:t>dignissim</a:t>
            </a:r>
            <a:r>
              <a:rPr lang="en-US" kern="1200" dirty="0"/>
              <a:t> qui </a:t>
            </a:r>
            <a:r>
              <a:rPr lang="en-US" kern="1200" dirty="0" err="1"/>
              <a:t>blandit</a:t>
            </a:r>
            <a:r>
              <a:rPr lang="en-US" kern="1200" dirty="0"/>
              <a:t> </a:t>
            </a:r>
            <a:r>
              <a:rPr lang="en-US" kern="1200" dirty="0" err="1"/>
              <a:t>praesent</a:t>
            </a:r>
            <a:r>
              <a:rPr lang="en-US" kern="1200" dirty="0"/>
              <a:t> </a:t>
            </a:r>
            <a:r>
              <a:rPr lang="en-US" kern="1200" dirty="0" err="1"/>
              <a:t>luptatum</a:t>
            </a:r>
            <a:r>
              <a:rPr lang="en-US" kern="1200" dirty="0"/>
              <a:t> </a:t>
            </a:r>
            <a:r>
              <a:rPr lang="en-US" kern="1200" dirty="0" err="1"/>
              <a:t>zzril</a:t>
            </a:r>
            <a:r>
              <a:rPr lang="en-US" kern="1200" dirty="0"/>
              <a:t> </a:t>
            </a:r>
            <a:r>
              <a:rPr lang="en-US" kern="1200" dirty="0" err="1"/>
              <a:t>delenit</a:t>
            </a:r>
            <a:r>
              <a:rPr lang="en-US" kern="1200" dirty="0"/>
              <a:t> </a:t>
            </a:r>
            <a:r>
              <a:rPr lang="en-US" kern="1200" dirty="0" err="1"/>
              <a:t>augue</a:t>
            </a:r>
            <a:r>
              <a:rPr lang="en-US" kern="1200" dirty="0"/>
              <a:t> </a:t>
            </a:r>
            <a:r>
              <a:rPr lang="en-US" kern="1200" dirty="0" err="1"/>
              <a:t>duis</a:t>
            </a:r>
            <a:r>
              <a:rPr lang="en-US" kern="1200" dirty="0"/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0AD47F-5E79-1A42-872C-CD3E2DD13719}"/>
              </a:ext>
            </a:extLst>
          </p:cNvPr>
          <p:cNvGrpSpPr/>
          <p:nvPr userDrawn="1"/>
        </p:nvGrpSpPr>
        <p:grpSpPr>
          <a:xfrm>
            <a:off x="7354486" y="2243270"/>
            <a:ext cx="2360556" cy="2147978"/>
            <a:chOff x="2057400" y="1371600"/>
            <a:chExt cx="4648200" cy="4229608"/>
          </a:xfrm>
        </p:grpSpPr>
        <p:sp>
          <p:nvSpPr>
            <p:cNvPr id="18" name="Freeform 3">
              <a:extLst>
                <a:ext uri="{FF2B5EF4-FFF2-40B4-BE49-F238E27FC236}">
                  <a16:creationId xmlns:a16="http://schemas.microsoft.com/office/drawing/2014/main" id="{617AAE3C-4E7B-BA45-88C9-330666BABB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57400" y="3689041"/>
              <a:ext cx="1678147" cy="1674008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8AFAB69-39B4-C04C-BFD9-EAF7E8C8F7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14135" y="1611335"/>
              <a:ext cx="1691465" cy="1687294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9363F934-87C8-4848-8FC9-8A719E3CE5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6870" y="1371600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FA3160D6-5446-5046-8CB4-C724094A35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95370" y="3289482"/>
              <a:ext cx="2317441" cy="2311726"/>
            </a:xfrm>
            <a:custGeom>
              <a:avLst/>
              <a:gdLst/>
              <a:ahLst/>
              <a:cxnLst>
                <a:cxn ang="0">
                  <a:pos x="432" y="152"/>
                </a:cxn>
                <a:cxn ang="0">
                  <a:pos x="455" y="196"/>
                </a:cxn>
                <a:cxn ang="0">
                  <a:pos x="502" y="192"/>
                </a:cxn>
                <a:cxn ang="0">
                  <a:pos x="526" y="212"/>
                </a:cxn>
                <a:cxn ang="0">
                  <a:pos x="531" y="274"/>
                </a:cxn>
                <a:cxn ang="0">
                  <a:pos x="511" y="298"/>
                </a:cxn>
                <a:cxn ang="0">
                  <a:pos x="465" y="302"/>
                </a:cxn>
                <a:cxn ang="0">
                  <a:pos x="450" y="350"/>
                </a:cxn>
                <a:cxn ang="0">
                  <a:pos x="486" y="380"/>
                </a:cxn>
                <a:cxn ang="0">
                  <a:pos x="488" y="411"/>
                </a:cxn>
                <a:cxn ang="0">
                  <a:pos x="448" y="459"/>
                </a:cxn>
                <a:cxn ang="0">
                  <a:pos x="417" y="462"/>
                </a:cxn>
                <a:cxn ang="0">
                  <a:pos x="382" y="432"/>
                </a:cxn>
                <a:cxn ang="0">
                  <a:pos x="337" y="456"/>
                </a:cxn>
                <a:cxn ang="0">
                  <a:pos x="341" y="502"/>
                </a:cxn>
                <a:cxn ang="0">
                  <a:pos x="321" y="526"/>
                </a:cxn>
                <a:cxn ang="0">
                  <a:pos x="258" y="531"/>
                </a:cxn>
                <a:cxn ang="0">
                  <a:pos x="234" y="511"/>
                </a:cxn>
                <a:cxn ang="0">
                  <a:pos x="230" y="465"/>
                </a:cxn>
                <a:cxn ang="0">
                  <a:pos x="182" y="450"/>
                </a:cxn>
                <a:cxn ang="0">
                  <a:pos x="152" y="485"/>
                </a:cxn>
                <a:cxn ang="0">
                  <a:pos x="121" y="488"/>
                </a:cxn>
                <a:cxn ang="0">
                  <a:pos x="73" y="448"/>
                </a:cxn>
                <a:cxn ang="0">
                  <a:pos x="71" y="417"/>
                </a:cxn>
                <a:cxn ang="0">
                  <a:pos x="100" y="381"/>
                </a:cxn>
                <a:cxn ang="0">
                  <a:pos x="77" y="336"/>
                </a:cxn>
                <a:cxn ang="0">
                  <a:pos x="31" y="340"/>
                </a:cxn>
                <a:cxn ang="0">
                  <a:pos x="7" y="320"/>
                </a:cxn>
                <a:cxn ang="0">
                  <a:pos x="1" y="258"/>
                </a:cxn>
                <a:cxn ang="0">
                  <a:pos x="21" y="234"/>
                </a:cxn>
                <a:cxn ang="0">
                  <a:pos x="68" y="230"/>
                </a:cxn>
                <a:cxn ang="0">
                  <a:pos x="83" y="182"/>
                </a:cxn>
                <a:cxn ang="0">
                  <a:pos x="47" y="152"/>
                </a:cxn>
                <a:cxn ang="0">
                  <a:pos x="45" y="121"/>
                </a:cxn>
                <a:cxn ang="0">
                  <a:pos x="85" y="73"/>
                </a:cxn>
                <a:cxn ang="0">
                  <a:pos x="116" y="70"/>
                </a:cxn>
                <a:cxn ang="0">
                  <a:pos x="152" y="100"/>
                </a:cxn>
                <a:cxn ang="0">
                  <a:pos x="196" y="77"/>
                </a:cxn>
                <a:cxn ang="0">
                  <a:pos x="192" y="31"/>
                </a:cxn>
                <a:cxn ang="0">
                  <a:pos x="212" y="7"/>
                </a:cxn>
                <a:cxn ang="0">
                  <a:pos x="275" y="1"/>
                </a:cxn>
                <a:cxn ang="0">
                  <a:pos x="298" y="21"/>
                </a:cxn>
                <a:cxn ang="0">
                  <a:pos x="303" y="68"/>
                </a:cxn>
                <a:cxn ang="0">
                  <a:pos x="350" y="83"/>
                </a:cxn>
                <a:cxn ang="0">
                  <a:pos x="380" y="47"/>
                </a:cxn>
                <a:cxn ang="0">
                  <a:pos x="411" y="44"/>
                </a:cxn>
                <a:cxn ang="0">
                  <a:pos x="460" y="84"/>
                </a:cxn>
                <a:cxn ang="0">
                  <a:pos x="462" y="115"/>
                </a:cxn>
                <a:cxn ang="0">
                  <a:pos x="432" y="152"/>
                </a:cxn>
                <a:cxn ang="0">
                  <a:pos x="331" y="189"/>
                </a:cxn>
                <a:cxn ang="0">
                  <a:pos x="189" y="201"/>
                </a:cxn>
                <a:cxn ang="0">
                  <a:pos x="202" y="344"/>
                </a:cxn>
                <a:cxn ang="0">
                  <a:pos x="344" y="331"/>
                </a:cxn>
                <a:cxn ang="0">
                  <a:pos x="331" y="189"/>
                </a:cxn>
              </a:cxnLst>
              <a:rect l="0" t="0" r="r" b="b"/>
              <a:pathLst>
                <a:path w="533" h="532">
                  <a:moveTo>
                    <a:pt x="432" y="152"/>
                  </a:moveTo>
                  <a:cubicBezTo>
                    <a:pt x="442" y="165"/>
                    <a:pt x="450" y="180"/>
                    <a:pt x="455" y="196"/>
                  </a:cubicBezTo>
                  <a:cubicBezTo>
                    <a:pt x="502" y="192"/>
                    <a:pt x="502" y="192"/>
                    <a:pt x="502" y="192"/>
                  </a:cubicBezTo>
                  <a:cubicBezTo>
                    <a:pt x="514" y="191"/>
                    <a:pt x="525" y="200"/>
                    <a:pt x="526" y="212"/>
                  </a:cubicBezTo>
                  <a:cubicBezTo>
                    <a:pt x="531" y="274"/>
                    <a:pt x="531" y="274"/>
                    <a:pt x="531" y="274"/>
                  </a:cubicBezTo>
                  <a:cubicBezTo>
                    <a:pt x="533" y="286"/>
                    <a:pt x="524" y="297"/>
                    <a:pt x="511" y="298"/>
                  </a:cubicBezTo>
                  <a:cubicBezTo>
                    <a:pt x="465" y="302"/>
                    <a:pt x="465" y="302"/>
                    <a:pt x="465" y="302"/>
                  </a:cubicBezTo>
                  <a:cubicBezTo>
                    <a:pt x="462" y="319"/>
                    <a:pt x="457" y="335"/>
                    <a:pt x="450" y="350"/>
                  </a:cubicBezTo>
                  <a:cubicBezTo>
                    <a:pt x="486" y="380"/>
                    <a:pt x="486" y="380"/>
                    <a:pt x="486" y="380"/>
                  </a:cubicBezTo>
                  <a:cubicBezTo>
                    <a:pt x="495" y="388"/>
                    <a:pt x="496" y="402"/>
                    <a:pt x="488" y="411"/>
                  </a:cubicBezTo>
                  <a:cubicBezTo>
                    <a:pt x="448" y="459"/>
                    <a:pt x="448" y="459"/>
                    <a:pt x="448" y="459"/>
                  </a:cubicBezTo>
                  <a:cubicBezTo>
                    <a:pt x="440" y="469"/>
                    <a:pt x="426" y="470"/>
                    <a:pt x="417" y="462"/>
                  </a:cubicBezTo>
                  <a:cubicBezTo>
                    <a:pt x="382" y="432"/>
                    <a:pt x="382" y="432"/>
                    <a:pt x="382" y="432"/>
                  </a:cubicBezTo>
                  <a:cubicBezTo>
                    <a:pt x="368" y="442"/>
                    <a:pt x="352" y="450"/>
                    <a:pt x="337" y="456"/>
                  </a:cubicBezTo>
                  <a:cubicBezTo>
                    <a:pt x="341" y="502"/>
                    <a:pt x="341" y="502"/>
                    <a:pt x="341" y="502"/>
                  </a:cubicBezTo>
                  <a:cubicBezTo>
                    <a:pt x="342" y="514"/>
                    <a:pt x="333" y="524"/>
                    <a:pt x="321" y="526"/>
                  </a:cubicBezTo>
                  <a:cubicBezTo>
                    <a:pt x="258" y="531"/>
                    <a:pt x="258" y="531"/>
                    <a:pt x="258" y="531"/>
                  </a:cubicBezTo>
                  <a:cubicBezTo>
                    <a:pt x="246" y="532"/>
                    <a:pt x="236" y="523"/>
                    <a:pt x="234" y="511"/>
                  </a:cubicBezTo>
                  <a:cubicBezTo>
                    <a:pt x="230" y="465"/>
                    <a:pt x="230" y="465"/>
                    <a:pt x="230" y="465"/>
                  </a:cubicBezTo>
                  <a:cubicBezTo>
                    <a:pt x="214" y="462"/>
                    <a:pt x="198" y="457"/>
                    <a:pt x="182" y="450"/>
                  </a:cubicBezTo>
                  <a:cubicBezTo>
                    <a:pt x="152" y="485"/>
                    <a:pt x="152" y="485"/>
                    <a:pt x="152" y="485"/>
                  </a:cubicBezTo>
                  <a:cubicBezTo>
                    <a:pt x="145" y="495"/>
                    <a:pt x="131" y="496"/>
                    <a:pt x="121" y="488"/>
                  </a:cubicBezTo>
                  <a:cubicBezTo>
                    <a:pt x="73" y="448"/>
                    <a:pt x="73" y="448"/>
                    <a:pt x="73" y="448"/>
                  </a:cubicBezTo>
                  <a:cubicBezTo>
                    <a:pt x="64" y="440"/>
                    <a:pt x="63" y="426"/>
                    <a:pt x="71" y="417"/>
                  </a:cubicBezTo>
                  <a:cubicBezTo>
                    <a:pt x="100" y="381"/>
                    <a:pt x="100" y="381"/>
                    <a:pt x="100" y="381"/>
                  </a:cubicBezTo>
                  <a:cubicBezTo>
                    <a:pt x="91" y="367"/>
                    <a:pt x="83" y="352"/>
                    <a:pt x="77" y="336"/>
                  </a:cubicBezTo>
                  <a:cubicBezTo>
                    <a:pt x="31" y="340"/>
                    <a:pt x="31" y="340"/>
                    <a:pt x="31" y="340"/>
                  </a:cubicBezTo>
                  <a:cubicBezTo>
                    <a:pt x="19" y="342"/>
                    <a:pt x="8" y="333"/>
                    <a:pt x="7" y="320"/>
                  </a:cubicBezTo>
                  <a:cubicBezTo>
                    <a:pt x="1" y="258"/>
                    <a:pt x="1" y="258"/>
                    <a:pt x="1" y="258"/>
                  </a:cubicBezTo>
                  <a:cubicBezTo>
                    <a:pt x="0" y="246"/>
                    <a:pt x="9" y="235"/>
                    <a:pt x="21" y="234"/>
                  </a:cubicBezTo>
                  <a:cubicBezTo>
                    <a:pt x="68" y="230"/>
                    <a:pt x="68" y="230"/>
                    <a:pt x="68" y="230"/>
                  </a:cubicBezTo>
                  <a:cubicBezTo>
                    <a:pt x="71" y="214"/>
                    <a:pt x="76" y="197"/>
                    <a:pt x="83" y="182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38" y="144"/>
                    <a:pt x="37" y="130"/>
                    <a:pt x="45" y="121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93" y="64"/>
                    <a:pt x="107" y="62"/>
                    <a:pt x="116" y="70"/>
                  </a:cubicBezTo>
                  <a:cubicBezTo>
                    <a:pt x="152" y="100"/>
                    <a:pt x="152" y="100"/>
                    <a:pt x="152" y="100"/>
                  </a:cubicBezTo>
                  <a:cubicBezTo>
                    <a:pt x="166" y="91"/>
                    <a:pt x="181" y="83"/>
                    <a:pt x="196" y="77"/>
                  </a:cubicBezTo>
                  <a:cubicBezTo>
                    <a:pt x="192" y="31"/>
                    <a:pt x="192" y="31"/>
                    <a:pt x="192" y="31"/>
                  </a:cubicBezTo>
                  <a:cubicBezTo>
                    <a:pt x="191" y="19"/>
                    <a:pt x="200" y="8"/>
                    <a:pt x="212" y="7"/>
                  </a:cubicBezTo>
                  <a:cubicBezTo>
                    <a:pt x="275" y="1"/>
                    <a:pt x="275" y="1"/>
                    <a:pt x="275" y="1"/>
                  </a:cubicBezTo>
                  <a:cubicBezTo>
                    <a:pt x="287" y="0"/>
                    <a:pt x="297" y="9"/>
                    <a:pt x="298" y="21"/>
                  </a:cubicBezTo>
                  <a:cubicBezTo>
                    <a:pt x="303" y="68"/>
                    <a:pt x="303" y="68"/>
                    <a:pt x="303" y="68"/>
                  </a:cubicBezTo>
                  <a:cubicBezTo>
                    <a:pt x="319" y="71"/>
                    <a:pt x="335" y="76"/>
                    <a:pt x="350" y="83"/>
                  </a:cubicBezTo>
                  <a:cubicBezTo>
                    <a:pt x="380" y="47"/>
                    <a:pt x="380" y="47"/>
                    <a:pt x="380" y="47"/>
                  </a:cubicBezTo>
                  <a:cubicBezTo>
                    <a:pt x="388" y="38"/>
                    <a:pt x="402" y="36"/>
                    <a:pt x="411" y="44"/>
                  </a:cubicBezTo>
                  <a:cubicBezTo>
                    <a:pt x="460" y="84"/>
                    <a:pt x="460" y="84"/>
                    <a:pt x="460" y="84"/>
                  </a:cubicBezTo>
                  <a:cubicBezTo>
                    <a:pt x="469" y="92"/>
                    <a:pt x="470" y="106"/>
                    <a:pt x="462" y="115"/>
                  </a:cubicBezTo>
                  <a:cubicBezTo>
                    <a:pt x="432" y="152"/>
                    <a:pt x="432" y="152"/>
                    <a:pt x="432" y="152"/>
                  </a:cubicBezTo>
                  <a:close/>
                  <a:moveTo>
                    <a:pt x="331" y="189"/>
                  </a:moveTo>
                  <a:cubicBezTo>
                    <a:pt x="288" y="153"/>
                    <a:pt x="225" y="158"/>
                    <a:pt x="189" y="201"/>
                  </a:cubicBezTo>
                  <a:cubicBezTo>
                    <a:pt x="153" y="244"/>
                    <a:pt x="159" y="308"/>
                    <a:pt x="202" y="344"/>
                  </a:cubicBezTo>
                  <a:cubicBezTo>
                    <a:pt x="244" y="380"/>
                    <a:pt x="308" y="374"/>
                    <a:pt x="344" y="331"/>
                  </a:cubicBezTo>
                  <a:cubicBezTo>
                    <a:pt x="380" y="288"/>
                    <a:pt x="374" y="224"/>
                    <a:pt x="331" y="189"/>
                  </a:cubicBezTo>
                  <a:close/>
                </a:path>
              </a:pathLst>
            </a:custGeom>
            <a:solidFill>
              <a:srgbClr val="E5E1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Content Placeholder 18"/>
          <p:cNvSpPr>
            <a:spLocks noGrp="1"/>
          </p:cNvSpPr>
          <p:nvPr>
            <p:ph sz="quarter" idx="14" hasCustomPrompt="1"/>
          </p:nvPr>
        </p:nvSpPr>
        <p:spPr>
          <a:xfrm>
            <a:off x="5877812" y="1229701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0" name="Content Placeholder 29"/>
          <p:cNvSpPr>
            <a:spLocks noGrp="1"/>
          </p:cNvSpPr>
          <p:nvPr>
            <p:ph sz="quarter" idx="15" hasCustomPrompt="1"/>
          </p:nvPr>
        </p:nvSpPr>
        <p:spPr>
          <a:xfrm>
            <a:off x="5875183" y="1570892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4" name="Content Placeholder 18"/>
          <p:cNvSpPr>
            <a:spLocks noGrp="1"/>
          </p:cNvSpPr>
          <p:nvPr>
            <p:ph sz="quarter" idx="16" hasCustomPrompt="1"/>
          </p:nvPr>
        </p:nvSpPr>
        <p:spPr>
          <a:xfrm>
            <a:off x="9772909" y="1253993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5" name="Content Placeholder 29"/>
          <p:cNvSpPr>
            <a:spLocks noGrp="1"/>
          </p:cNvSpPr>
          <p:nvPr>
            <p:ph sz="quarter" idx="17" hasCustomPrompt="1"/>
          </p:nvPr>
        </p:nvSpPr>
        <p:spPr>
          <a:xfrm>
            <a:off x="9770279" y="1595184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36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9772909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37" name="Content Placeholder 29"/>
          <p:cNvSpPr>
            <a:spLocks noGrp="1"/>
          </p:cNvSpPr>
          <p:nvPr>
            <p:ph sz="quarter" idx="19" hasCustomPrompt="1"/>
          </p:nvPr>
        </p:nvSpPr>
        <p:spPr>
          <a:xfrm>
            <a:off x="9770279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41" name="Content Placeholder 18"/>
          <p:cNvSpPr>
            <a:spLocks noGrp="1"/>
          </p:cNvSpPr>
          <p:nvPr>
            <p:ph sz="quarter" idx="20" hasCustomPrompt="1"/>
          </p:nvPr>
        </p:nvSpPr>
        <p:spPr>
          <a:xfrm>
            <a:off x="5877812" y="4628370"/>
            <a:ext cx="2243139" cy="2781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kumimoji="0" lang="en-US" sz="1050" b="0" i="0" u="none" strike="noStrike" cap="all" spc="150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lvl="0"/>
            <a:r>
              <a:rPr lang="en-US" dirty="0"/>
              <a:t>First item</a:t>
            </a:r>
          </a:p>
        </p:txBody>
      </p:sp>
      <p:sp>
        <p:nvSpPr>
          <p:cNvPr id="42" name="Content Placeholder 29"/>
          <p:cNvSpPr>
            <a:spLocks noGrp="1"/>
          </p:cNvSpPr>
          <p:nvPr>
            <p:ph sz="quarter" idx="21" hasCustomPrompt="1"/>
          </p:nvPr>
        </p:nvSpPr>
        <p:spPr>
          <a:xfrm>
            <a:off x="5875183" y="4969561"/>
            <a:ext cx="2891484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kumimoji="0" lang="en-US" sz="900" b="0" i="0" u="none" strike="noStrike" cap="none" spc="0" normalizeH="0" baseline="0" dirty="0">
                <a:ln>
                  <a:noFill/>
                </a:ln>
                <a:solidFill>
                  <a:srgbClr val="585C5E"/>
                </a:solidFill>
                <a:effectLst/>
                <a:uFillTx/>
                <a:latin typeface="Crimson Text Roman"/>
                <a:ea typeface="Crimson Text Roman"/>
                <a:cs typeface="Crimson Text Roman"/>
                <a:sym typeface="Crimson Text Roman"/>
              </a:defRPr>
            </a:lvl1pPr>
          </a:lstStyle>
          <a:p>
            <a:r>
              <a:rPr lang="en-US" dirty="0"/>
              <a:t>Place  a short description about this item in this location.  It does not need to be long. </a:t>
            </a:r>
          </a:p>
        </p:txBody>
      </p:sp>
      <p:sp>
        <p:nvSpPr>
          <p:cNvPr id="25" name="Title 1"/>
          <p:cNvSpPr/>
          <p:nvPr userDrawn="1"/>
        </p:nvSpPr>
        <p:spPr>
          <a:xfrm>
            <a:off x="9960869" y="6340216"/>
            <a:ext cx="249383" cy="415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/>
          <a:p>
            <a:pPr algn="r">
              <a:lnSpc>
                <a:spcPct val="90000"/>
              </a:lnSpc>
              <a:defRPr sz="1400" spc="200">
                <a:solidFill>
                  <a:schemeClr val="accent3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pPr>
            <a:r>
              <a:rPr lang="en-US" sz="900" dirty="0">
                <a:solidFill>
                  <a:schemeClr val="accent1"/>
                </a:solidFill>
              </a:rPr>
              <a:t>/</a:t>
            </a:r>
            <a:endParaRPr sz="900" dirty="0">
              <a:solidFill>
                <a:schemeClr val="accent1"/>
              </a:solidFill>
            </a:endParaRPr>
          </a:p>
        </p:txBody>
      </p:sp>
      <p:sp>
        <p:nvSpPr>
          <p:cNvPr id="26" name="Content Placeholder 51"/>
          <p:cNvSpPr>
            <a:spLocks noGrp="1"/>
          </p:cNvSpPr>
          <p:nvPr>
            <p:ph sz="quarter" idx="12" hasCustomPrompt="1"/>
          </p:nvPr>
        </p:nvSpPr>
        <p:spPr>
          <a:xfrm>
            <a:off x="10253116" y="6496767"/>
            <a:ext cx="2232233" cy="2571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00" cap="all" spc="150" normalizeH="0" baseline="0"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27" name="Content Placeholder 51"/>
          <p:cNvSpPr>
            <a:spLocks noGrp="1"/>
          </p:cNvSpPr>
          <p:nvPr>
            <p:ph sz="quarter" idx="13" hasCustomPrompt="1"/>
          </p:nvPr>
        </p:nvSpPr>
        <p:spPr>
          <a:xfrm>
            <a:off x="9234855" y="6496771"/>
            <a:ext cx="765927" cy="26122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900" cap="all" spc="150" normalizeH="0" baseline="0">
                <a:solidFill>
                  <a:schemeClr val="bg2">
                    <a:lumMod val="40000"/>
                    <a:lumOff val="60000"/>
                  </a:schemeClr>
                </a:solidFill>
                <a:latin typeface="Acherus Grotesque Regular" charset="0"/>
              </a:defRPr>
            </a:lvl1pPr>
            <a:lvl2pPr marL="342900" indent="0">
              <a:buFontTx/>
              <a:buNone/>
              <a:defRPr sz="1050" cap="all" spc="150" normalizeH="0" baseline="0">
                <a:latin typeface="Acherus Grotesque Regular" charset="0"/>
              </a:defRPr>
            </a:lvl2pPr>
            <a:lvl3pPr marL="685800" indent="0">
              <a:buFontTx/>
              <a:buNone/>
              <a:defRPr sz="1050" cap="all" spc="150" normalizeH="0" baseline="0">
                <a:latin typeface="Acherus Grotesque Regular" charset="0"/>
              </a:defRPr>
            </a:lvl3pPr>
            <a:lvl4pPr marL="1028700" indent="0">
              <a:buFontTx/>
              <a:buNone/>
              <a:defRPr sz="1050" cap="all" spc="150" normalizeH="0" baseline="0">
                <a:latin typeface="Acherus Grotesque Regular" charset="0"/>
              </a:defRPr>
            </a:lvl4pPr>
            <a:lvl5pPr marL="1371600" indent="0">
              <a:buFontTx/>
              <a:buNone/>
              <a:defRPr sz="1050" cap="all" spc="150" normalizeH="0" baseline="0">
                <a:latin typeface="Acherus Grotesque Regular" charset="0"/>
              </a:defRPr>
            </a:lvl5pPr>
          </a:lstStyle>
          <a:p>
            <a:pPr lvl="0"/>
            <a:r>
              <a:rPr lang="en-US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409115526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757E9D-2C6D-4659-99F8-7B3CBB8608F7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197259D-F5B2-49C7-8855-B9A0928A91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7" r:id="rId3"/>
    <p:sldLayoutId id="2147483668" r:id="rId4"/>
    <p:sldLayoutId id="2147483669" r:id="rId5"/>
    <p:sldLayoutId id="2147483670" r:id="rId6"/>
    <p:sldLayoutId id="2147483677" r:id="rId7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hueOff val="-15428571"/>
            <a:satOff val="-30434"/>
            <a:lumOff val="901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158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ransition spd="med"/>
  <p:hf hdr="0" ftr="0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bg2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625" b="0" i="0" u="none" strike="noStrike" cap="none" spc="150" baseline="0">
          <a:ln>
            <a:noFill/>
          </a:ln>
          <a:solidFill>
            <a:schemeClr val="accent1"/>
          </a:solidFill>
          <a:uFillTx/>
          <a:latin typeface="Acherus Grotesque Regular"/>
          <a:ea typeface="Acherus Grotesque Regular"/>
          <a:cs typeface="Acherus Grotesque Regular"/>
          <a:sym typeface="Acherus Grotesque"/>
        </a:defRPr>
      </a:lvl9pPr>
    </p:titleStyle>
    <p:bodyStyle>
      <a:lvl1pPr marL="171450" marR="0" indent="-17145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2pPr>
      <a:lvl3pPr marL="925829" marR="0" indent="-240029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3pPr>
      <a:lvl4pPr marL="12954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4pPr>
      <a:lvl5pPr marL="16383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5pPr>
      <a:lvl6pPr marL="19812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6pPr>
      <a:lvl7pPr marL="23241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7pPr>
      <a:lvl8pPr marL="26670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8pPr>
      <a:lvl9pPr marL="3009900" marR="0" indent="-266700" algn="l" defTabSz="685800" rtl="0" latinLnBrk="0">
        <a:lnSpc>
          <a:spcPct val="90000"/>
        </a:lnSpc>
        <a:spcBef>
          <a:spcPts val="750"/>
        </a:spcBef>
        <a:spcAft>
          <a:spcPts val="0"/>
        </a:spcAft>
        <a:buClrTx/>
        <a:buSzPct val="100000"/>
        <a:buFont typeface="Arial"/>
        <a:buChar char="•"/>
        <a:tabLst/>
        <a:defRPr sz="2100" b="0" i="0" u="none" strike="noStrike" cap="none" spc="0" baseline="0">
          <a:ln>
            <a:noFill/>
          </a:ln>
          <a:solidFill>
            <a:schemeClr val="accent1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429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858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0287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716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7145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0574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4003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743200" algn="l" defTabSz="6858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5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culty.vt.edu/promotion-tenure.html" TargetMode="External"/><Relationship Id="rId2" Type="http://schemas.openxmlformats.org/officeDocument/2006/relationships/hyperlink" Target="https://faculty.vt.edu/faculty-handbook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jpeg"/><Relationship Id="rId4" Type="http://schemas.openxmlformats.org/officeDocument/2006/relationships/hyperlink" Target="https://faculty.vt.edu/content/faculty_vt_edu/en/promotion-tenure/_jcr_content/content/vtcontainer_76178668/vtcontainer-content/vtmultitab_copy/vt-items_0/download/file.res/Promotion%20and%20Tenure%20Guidelines%202022-202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50" y="161473"/>
            <a:ext cx="2022946" cy="393192"/>
          </a:xfrm>
          <a:prstGeom prst="rect">
            <a:avLst/>
          </a:prstGeom>
        </p:spPr>
      </p:pic>
      <p:pic>
        <p:nvPicPr>
          <p:cNvPr id="42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9148" y="2712685"/>
            <a:ext cx="126962" cy="126962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PRESENTATION TITLE GOES HERE"/>
          <p:cNvSpPr/>
          <p:nvPr/>
        </p:nvSpPr>
        <p:spPr>
          <a:xfrm>
            <a:off x="2822882" y="2743203"/>
            <a:ext cx="5982032" cy="1046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rm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569213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300" kern="0" cap="all" spc="200" dirty="0">
                <a:solidFill>
                  <a:srgbClr val="6C1035"/>
                </a:solidFill>
              </a:rPr>
              <a:t>Promotion to professor workshop</a:t>
            </a:r>
          </a:p>
        </p:txBody>
      </p:sp>
      <p:pic>
        <p:nvPicPr>
          <p:cNvPr id="428" name="VT-grid-02.png" descr="VT-grid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395" y="5182615"/>
            <a:ext cx="7950605" cy="514350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traight Connector 55"/>
          <p:cNvSpPr/>
          <p:nvPr/>
        </p:nvSpPr>
        <p:spPr>
          <a:xfrm>
            <a:off x="9636968" y="-49592"/>
            <a:ext cx="1" cy="887792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traight Connector 57"/>
          <p:cNvSpPr/>
          <p:nvPr/>
        </p:nvSpPr>
        <p:spPr>
          <a:xfrm>
            <a:off x="9451804" y="721474"/>
            <a:ext cx="2816396" cy="1"/>
          </a:xfrm>
          <a:prstGeom prst="line">
            <a:avLst/>
          </a:prstGeom>
          <a:ln>
            <a:solidFill>
              <a:schemeClr val="accent3"/>
            </a:solidFill>
            <a:prstDash val="dash"/>
            <a:miter/>
          </a:ln>
        </p:spPr>
        <p:txBody>
          <a:bodyPr lIns="34289" rIns="34289"/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</a:pPr>
            <a:endParaRPr sz="1350" kern="0">
              <a:solidFill>
                <a:srgbClr val="6C1035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1" name="Professor Albert Einstein June 23, 2018"/>
          <p:cNvSpPr/>
          <p:nvPr/>
        </p:nvSpPr>
        <p:spPr>
          <a:xfrm>
            <a:off x="2896690" y="3882303"/>
            <a:ext cx="4801697" cy="25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spAutoFit/>
          </a:bodyPr>
          <a:lstStyle/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050" kern="0" cap="all" spc="150" dirty="0">
                <a:solidFill>
                  <a:srgbClr val="E5763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October 18, 2023</a:t>
            </a:r>
          </a:p>
        </p:txBody>
      </p:sp>
    </p:spTree>
    <p:extLst>
      <p:ext uri="{BB962C8B-B14F-4D97-AF65-F5344CB8AC3E}">
        <p14:creationId xmlns:p14="http://schemas.microsoft.com/office/powerpoint/2010/main" val="47226242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838200" y="1785324"/>
            <a:ext cx="10363200" cy="3942310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Promotion to professor reserved for those whose achievements are broad and noteworthy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and/or international distinction and leadership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Excellence in research, scholarship, and/or creative achievement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level of competence in instruction, outreach, and service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Faculty Handbook (section 3.1.3):</a:t>
            </a:r>
          </a:p>
        </p:txBody>
      </p:sp>
      <p:sp>
        <p:nvSpPr>
          <p:cNvPr id="5" name="MEET OUR TEAM"/>
          <p:cNvSpPr/>
          <p:nvPr/>
        </p:nvSpPr>
        <p:spPr>
          <a:xfrm>
            <a:off x="728666" y="669378"/>
            <a:ext cx="10853734" cy="1032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PROVOST’S PERSPECTIVE</a:t>
            </a:r>
          </a:p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633F98-703E-7C27-5D9D-6B98DF9C17BE}"/>
              </a:ext>
            </a:extLst>
          </p:cNvPr>
          <p:cNvSpPr txBox="1"/>
          <p:nvPr/>
        </p:nvSpPr>
        <p:spPr>
          <a:xfrm>
            <a:off x="1344830" y="4601658"/>
            <a:ext cx="950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“…appointment to the rank of professor is contingent on national or international recognition as an outstanding scholar and educator.”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999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-6847" y="26857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93" y="9144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1610801" y="1021573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Dean’s PERSPECTIVE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2469652" y="5205614"/>
            <a:ext cx="723900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Dan Givens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Virginia-Maryland College of Veterinary Medicine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pic>
        <p:nvPicPr>
          <p:cNvPr id="4" name="Picture 3" descr="A person wearing glasses and a suit&#10;&#10;Description automatically generated">
            <a:extLst>
              <a:ext uri="{FF2B5EF4-FFF2-40B4-BE49-F238E27FC236}">
                <a16:creationId xmlns:a16="http://schemas.microsoft.com/office/drawing/2014/main" id="{0DF287DD-F547-A0DC-B7A6-2311F14A0D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47" y="1677534"/>
            <a:ext cx="2443505" cy="342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09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1" y="-3810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93" y="914400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1610801" y="1021573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University committee PERSPECTIVE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3074382" y="5257800"/>
            <a:ext cx="5730389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Toni Calasanti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20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Professor, Department of Sociology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9C13449-8CA2-1D0C-7CEF-6EB891C92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2992" y="1737781"/>
            <a:ext cx="2763890" cy="338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69671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39929" y="-103159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cap="all" spc="200"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27" y="647771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386731" y="660578"/>
            <a:ext cx="11736765" cy="737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PERSPECTIVEs from recently promoted faculty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4256159" y="5250106"/>
            <a:ext cx="3665987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Zheng (Phil) Xiang, Professor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2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Department of Hospitality and Tourism Management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4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  <p:sp>
        <p:nvSpPr>
          <p:cNvPr id="16" name="Professor Albert Einstein June 23, 2018">
            <a:extLst>
              <a:ext uri="{FF2B5EF4-FFF2-40B4-BE49-F238E27FC236}">
                <a16:creationId xmlns:a16="http://schemas.microsoft.com/office/drawing/2014/main" id="{33B86EAB-6AA0-D647-5169-E698963F9E12}"/>
              </a:ext>
            </a:extLst>
          </p:cNvPr>
          <p:cNvSpPr/>
          <p:nvPr/>
        </p:nvSpPr>
        <p:spPr>
          <a:xfrm>
            <a:off x="478446" y="5250106"/>
            <a:ext cx="36659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Amy Price Azano, Professor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2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School of Education</a:t>
            </a:r>
          </a:p>
        </p:txBody>
      </p:sp>
      <p:sp>
        <p:nvSpPr>
          <p:cNvPr id="17" name="Professor Albert Einstein June 23, 2018">
            <a:extLst>
              <a:ext uri="{FF2B5EF4-FFF2-40B4-BE49-F238E27FC236}">
                <a16:creationId xmlns:a16="http://schemas.microsoft.com/office/drawing/2014/main" id="{636BE5E4-E54A-EDB7-0EC6-F65161A59C92}"/>
              </a:ext>
            </a:extLst>
          </p:cNvPr>
          <p:cNvSpPr/>
          <p:nvPr/>
        </p:nvSpPr>
        <p:spPr>
          <a:xfrm>
            <a:off x="8170644" y="5265533"/>
            <a:ext cx="366598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David Knight, Professor</a:t>
            </a:r>
          </a:p>
          <a:p>
            <a:pPr algn="ctr"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200" kern="0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Engineering Education</a:t>
            </a:r>
          </a:p>
        </p:txBody>
      </p:sp>
      <p:pic>
        <p:nvPicPr>
          <p:cNvPr id="4" name="Picture 3" descr="A person in a suit and tie&#10;&#10;Description automatically generated">
            <a:extLst>
              <a:ext uri="{FF2B5EF4-FFF2-40B4-BE49-F238E27FC236}">
                <a16:creationId xmlns:a16="http://schemas.microsoft.com/office/drawing/2014/main" id="{92A274CD-CFB8-9DBA-ADFA-9BB6EC4555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83" y="1918211"/>
            <a:ext cx="2388935" cy="3021578"/>
          </a:xfrm>
          <a:prstGeom prst="rect">
            <a:avLst/>
          </a:prstGeom>
        </p:spPr>
      </p:pic>
      <p:pic>
        <p:nvPicPr>
          <p:cNvPr id="3" name="Picture 2" descr="A person wearing glasses smiling&#10;&#10;Description automatically generated">
            <a:extLst>
              <a:ext uri="{FF2B5EF4-FFF2-40B4-BE49-F238E27FC236}">
                <a16:creationId xmlns:a16="http://schemas.microsoft.com/office/drawing/2014/main" id="{722505AE-B342-97CE-E9C9-5083A508C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75" y="2409387"/>
            <a:ext cx="3516608" cy="2342940"/>
          </a:xfrm>
          <a:prstGeom prst="rect">
            <a:avLst/>
          </a:prstGeom>
        </p:spPr>
      </p:pic>
      <p:pic>
        <p:nvPicPr>
          <p:cNvPr id="5" name="Picture 4" descr="A person in a blue suit&#10;&#10;Description automatically generated">
            <a:extLst>
              <a:ext uri="{FF2B5EF4-FFF2-40B4-BE49-F238E27FC236}">
                <a16:creationId xmlns:a16="http://schemas.microsoft.com/office/drawing/2014/main" id="{F5E63706-C5F8-899F-899B-895708AA8C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792" y="2409387"/>
            <a:ext cx="3515783" cy="234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2189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-1" y="0"/>
            <a:ext cx="12192001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sp>
        <p:nvSpPr>
          <p:cNvPr id="12" name="PRESENTATION TITLE GOES HERE"/>
          <p:cNvSpPr/>
          <p:nvPr/>
        </p:nvSpPr>
        <p:spPr>
          <a:xfrm>
            <a:off x="1510309" y="2422564"/>
            <a:ext cx="9157693" cy="1140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ctr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algn="ctr"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Questions and discussion</a:t>
            </a:r>
          </a:p>
        </p:txBody>
      </p:sp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282968" y="4294339"/>
            <a:ext cx="7696200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the Promotion and Tenure website for more information:</a:t>
            </a:r>
          </a:p>
          <a:p>
            <a:pPr algn="ctr" eaLnBrk="1" hangingPunct="1"/>
            <a:r>
              <a:rPr lang="en-US" sz="15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https://faculty.vt.edu/promotion-tenure.html   </a:t>
            </a:r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US" sz="15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1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00461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975158" y="1646955"/>
            <a:ext cx="7321242" cy="4068045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in Rank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Review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Provost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Dean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Committee Perspective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Views from Recently Promoted Faculty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discussion </a:t>
            </a:r>
          </a:p>
        </p:txBody>
      </p:sp>
      <p:sp>
        <p:nvSpPr>
          <p:cNvPr id="5" name="MEET OUR TEAM"/>
          <p:cNvSpPr/>
          <p:nvPr/>
        </p:nvSpPr>
        <p:spPr>
          <a:xfrm>
            <a:off x="733746" y="669378"/>
            <a:ext cx="4884087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AGENDA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Rectangle"/>
          <p:cNvSpPr/>
          <p:nvPr/>
        </p:nvSpPr>
        <p:spPr>
          <a:xfrm>
            <a:off x="0" y="0"/>
            <a:ext cx="12191999" cy="6934200"/>
          </a:xfrm>
          <a:prstGeom prst="rect">
            <a:avLst/>
          </a:prstGeom>
          <a:solidFill>
            <a:srgbClr val="861F41"/>
          </a:solidFill>
          <a:ln w="12700">
            <a:miter lim="400000"/>
          </a:ln>
        </p:spPr>
        <p:txBody>
          <a:bodyPr lIns="34289" rIns="34289" anchor="ctr"/>
          <a:lstStyle/>
          <a:p>
            <a:endParaRPr dirty="0"/>
          </a:p>
        </p:txBody>
      </p:sp>
      <p:sp>
        <p:nvSpPr>
          <p:cNvPr id="170" name="Title 1"/>
          <p:cNvSpPr/>
          <p:nvPr/>
        </p:nvSpPr>
        <p:spPr>
          <a:xfrm>
            <a:off x="3371391" y="2756406"/>
            <a:ext cx="418421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spAutoFit/>
          </a:bodyPr>
          <a:lstStyle>
            <a:lvl1pPr>
              <a:lnSpc>
                <a:spcPct val="90000"/>
              </a:lnSpc>
              <a:defRPr sz="4000" spc="90">
                <a:solidFill>
                  <a:schemeClr val="accent2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lvl1pPr>
          </a:lstStyle>
          <a:p>
            <a:endParaRPr sz="3000" dirty="0"/>
          </a:p>
        </p:txBody>
      </p:sp>
      <p:sp>
        <p:nvSpPr>
          <p:cNvPr id="173" name="Straight Connector 22"/>
          <p:cNvSpPr/>
          <p:nvPr/>
        </p:nvSpPr>
        <p:spPr>
          <a:xfrm>
            <a:off x="1151392" y="-277494"/>
            <a:ext cx="9875522" cy="51986"/>
          </a:xfrm>
          <a:prstGeom prst="line">
            <a:avLst/>
          </a:prstGeom>
          <a:ln>
            <a:solidFill>
              <a:schemeClr val="accent2"/>
            </a:solidFill>
            <a:prstDash val="dash"/>
            <a:miter/>
          </a:ln>
        </p:spPr>
        <p:txBody>
          <a:bodyPr lIns="34289" rIns="34289"/>
          <a:lstStyle/>
          <a:p>
            <a:endParaRPr/>
          </a:p>
        </p:txBody>
      </p:sp>
      <p:pic>
        <p:nvPicPr>
          <p:cNvPr id="1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5" y="1074553"/>
            <a:ext cx="137008" cy="13700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PRESENTATION TITLE GOES HERE"/>
          <p:cNvSpPr/>
          <p:nvPr/>
        </p:nvSpPr>
        <p:spPr>
          <a:xfrm>
            <a:off x="785414" y="1169681"/>
            <a:ext cx="8608272" cy="548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96111">
              <a:lnSpc>
                <a:spcPct val="90000"/>
              </a:lnSpc>
              <a:defRPr sz="6272" spc="313">
                <a:solidFill>
                  <a:srgbClr val="83003F"/>
                </a:solidFill>
                <a:latin typeface="AcherusGrotesqueLight"/>
                <a:ea typeface="AcherusGrotesqueLight"/>
                <a:cs typeface="AcherusGrotesqueLight"/>
                <a:sym typeface="AcherusGrotesqueLight"/>
              </a:defRPr>
            </a:lvl1pPr>
          </a:lstStyle>
          <a:p>
            <a:pPr defTabSz="644652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solidFill>
                  <a:schemeClr val="bg1"/>
                </a:solidFill>
                <a:latin typeface="Acherus Grotesque Regular" panose="02000505000000020004" pitchFamily="50" charset="0"/>
              </a:rPr>
              <a:t>speakers</a:t>
            </a:r>
          </a:p>
        </p:txBody>
      </p:sp>
      <p:sp>
        <p:nvSpPr>
          <p:cNvPr id="13" name="Professor Albert Einstein June 23, 2018"/>
          <p:cNvSpPr/>
          <p:nvPr/>
        </p:nvSpPr>
        <p:spPr>
          <a:xfrm>
            <a:off x="1981200" y="2012927"/>
            <a:ext cx="8794411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rIns="34289">
            <a:spAutoFit/>
          </a:bodyPr>
          <a:lstStyle/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Ron Fricker, Vice Provost for Faculty affairs</a:t>
            </a: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6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Dan Givens, dean, </a:t>
            </a:r>
            <a:r>
              <a:rPr lang="en-US" sz="16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virginia</a:t>
            </a: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-Maryland college of veterinary medicine</a:t>
            </a: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6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Toni </a:t>
            </a:r>
            <a:r>
              <a:rPr lang="en-US" sz="16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calasanti</a:t>
            </a: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 (University P&amp;T Committee Member), Professor, Department of sociology</a:t>
            </a: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6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 err="1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Xheng</a:t>
            </a: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 (Phil) Xiang (recently promoted), Professor, </a:t>
            </a: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    department of Hospitality and tourism management</a:t>
            </a: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600" kern="0" cap="all" spc="150" dirty="0">
              <a:solidFill>
                <a:schemeClr val="bg1"/>
              </a:solidFill>
              <a:highlight>
                <a:srgbClr val="C0C0C0"/>
              </a:highlight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Amy price Azano (recently promoted), professor, </a:t>
            </a: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    School of education</a:t>
            </a: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endParaRPr lang="en-US" sz="1600" kern="0" cap="all" spc="150" dirty="0">
              <a:solidFill>
                <a:schemeClr val="bg1"/>
              </a:solidFill>
              <a:latin typeface="Acherus Grotesque Regular" panose="02000505000000020004" pitchFamily="50" charset="0"/>
              <a:ea typeface="Acherus Grotesque Regular" charset="0"/>
              <a:cs typeface="Acherus Grotesque Regular" charset="0"/>
              <a:sym typeface="Gineso Cond Thin"/>
            </a:endParaRPr>
          </a:p>
          <a:p>
            <a:pPr marL="285750" indent="-285750" defTabSz="685800" eaLnBrk="1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David knight (recently promoted, professor, </a:t>
            </a:r>
          </a:p>
          <a:p>
            <a:pPr defTabSz="685800" eaLnBrk="1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rgbClr val="E57631"/>
                </a:solidFill>
                <a:latin typeface="Gineso Cond Thin"/>
                <a:ea typeface="Gineso Cond Thin"/>
                <a:cs typeface="Gineso Cond Thin"/>
                <a:sym typeface="Gineso Cond Thin"/>
              </a:defRPr>
            </a:pPr>
            <a:r>
              <a:rPr lang="en-US" sz="1600" kern="0" cap="all" spc="150" dirty="0">
                <a:solidFill>
                  <a:schemeClr val="bg1"/>
                </a:solidFill>
                <a:latin typeface="Acherus Grotesque Regular" panose="02000505000000020004" pitchFamily="50" charset="0"/>
                <a:ea typeface="Acherus Grotesque Regular" charset="0"/>
                <a:cs typeface="Acherus Grotesque Regular" charset="0"/>
                <a:sym typeface="Gineso Cond Thin"/>
              </a:rPr>
              <a:t>    engineering education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0" y="6368010"/>
            <a:ext cx="2743200" cy="414598"/>
            <a:chOff x="-1524000" y="6368010"/>
            <a:chExt cx="2743200" cy="414598"/>
          </a:xfrm>
        </p:grpSpPr>
        <p:sp>
          <p:nvSpPr>
            <p:cNvPr id="16" name="Straight Connector 19"/>
            <p:cNvSpPr/>
            <p:nvPr/>
          </p:nvSpPr>
          <p:spPr>
            <a:xfrm>
              <a:off x="-1524000" y="6368010"/>
              <a:ext cx="2743200" cy="36761"/>
            </a:xfrm>
            <a:prstGeom prst="line">
              <a:avLst/>
            </a:prstGeom>
            <a:ln>
              <a:solidFill>
                <a:schemeClr val="bg2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1600" y="6499144"/>
              <a:ext cx="1458401" cy="2834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97138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0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sp>
        <p:nvSpPr>
          <p:cNvPr id="22" name="MEET OUR TEAM"/>
          <p:cNvSpPr/>
          <p:nvPr/>
        </p:nvSpPr>
        <p:spPr>
          <a:xfrm>
            <a:off x="728666" y="669378"/>
            <a:ext cx="8170135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TIME IN RANK BY GENDER</a:t>
            </a:r>
          </a:p>
        </p:txBody>
      </p:sp>
      <p:sp>
        <p:nvSpPr>
          <p:cNvPr id="23" name="TextBox 5"/>
          <p:cNvSpPr/>
          <p:nvPr/>
        </p:nvSpPr>
        <p:spPr>
          <a:xfrm>
            <a:off x="732677" y="1112214"/>
            <a:ext cx="10621123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1400" spc="200"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6C1035"/>
                </a:solidFill>
                <a:latin typeface="Acherus Grotesque Regular" panose="02000505000000020004" pitchFamily="50" charset="0"/>
              </a:rPr>
              <a:t>% DISTRIBUTION OF TIME IN RANK FOR PROMOTIONS TO PROFESSOR SINCE 2000</a:t>
            </a:r>
            <a:endParaRPr lang="en-US" sz="1200" kern="0" spc="0" dirty="0">
              <a:solidFill>
                <a:srgbClr val="75787B"/>
              </a:solidFill>
              <a:latin typeface="Crimson Text Roman"/>
            </a:endParaRPr>
          </a:p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kern="0" spc="0" dirty="0">
                <a:solidFill>
                  <a:srgbClr val="75787B"/>
                </a:solidFill>
                <a:latin typeface="Crimson Text Roman"/>
              </a:rPr>
              <a:t>(Individuals promoted from Associate Professor to Professor at Virginia Tech)</a:t>
            </a:r>
          </a:p>
        </p:txBody>
      </p:sp>
      <p:pic>
        <p:nvPicPr>
          <p:cNvPr id="24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TextBox 28"/>
          <p:cNvSpPr txBox="1"/>
          <p:nvPr/>
        </p:nvSpPr>
        <p:spPr>
          <a:xfrm>
            <a:off x="10470051" y="1428508"/>
            <a:ext cx="12679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Years 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Rank</a:t>
            </a:r>
          </a:p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8.64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Years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Rank</a:t>
            </a:r>
          </a:p>
          <a:p>
            <a:pPr algn="ctr"/>
            <a:r>
              <a:rPr lang="en-US" sz="20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7.00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20870" y="3959728"/>
            <a:ext cx="156633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Years 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Rank</a:t>
            </a:r>
          </a:p>
          <a:p>
            <a:pPr algn="ctr">
              <a:spcAft>
                <a:spcPts val="1200"/>
              </a:spcAft>
            </a:pPr>
            <a:r>
              <a:rPr lang="en-US" sz="12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7.91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 Years </a:t>
            </a:r>
          </a:p>
          <a:p>
            <a:pPr algn="ctr"/>
            <a:r>
              <a:rPr lang="en-US" sz="1200" dirty="0">
                <a:solidFill>
                  <a:srgbClr val="7578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Rank</a:t>
            </a:r>
          </a:p>
          <a:p>
            <a:pPr algn="ctr"/>
            <a:r>
              <a:rPr lang="en-US" sz="12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861F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7.00</a:t>
            </a:r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0112983"/>
              </p:ext>
            </p:extLst>
          </p:nvPr>
        </p:nvGraphicFramePr>
        <p:xfrm>
          <a:off x="685800" y="1613199"/>
          <a:ext cx="8785860" cy="5155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10416626" y="3725170"/>
            <a:ext cx="1374821" cy="0"/>
          </a:xfrm>
          <a:prstGeom prst="line">
            <a:avLst/>
          </a:prstGeom>
          <a:ln>
            <a:solidFill>
              <a:srgbClr val="75787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67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5506001"/>
              </p:ext>
            </p:extLst>
          </p:nvPr>
        </p:nvGraphicFramePr>
        <p:xfrm>
          <a:off x="876958" y="1329772"/>
          <a:ext cx="9723380" cy="49399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MEET OUR TEAM"/>
          <p:cNvSpPr/>
          <p:nvPr/>
        </p:nvSpPr>
        <p:spPr>
          <a:xfrm>
            <a:off x="728666" y="660245"/>
            <a:ext cx="10287000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TO PROFESSOR SUCCESS 2013-2023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0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391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E90CB0E9-1EC1-3D38-5EC8-744AA7647497}"/>
              </a:ext>
            </a:extLst>
          </p:cNvPr>
          <p:cNvSpPr/>
          <p:nvPr/>
        </p:nvSpPr>
        <p:spPr>
          <a:xfrm>
            <a:off x="2209800" y="48915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757EA6A-168E-EAB8-0418-CDAF60859CE4}"/>
              </a:ext>
            </a:extLst>
          </p:cNvPr>
          <p:cNvSpPr/>
          <p:nvPr/>
        </p:nvSpPr>
        <p:spPr>
          <a:xfrm>
            <a:off x="2057400" y="47391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00FE71B-2F0D-3707-69A3-952EC70D165C}"/>
              </a:ext>
            </a:extLst>
          </p:cNvPr>
          <p:cNvSpPr/>
          <p:nvPr/>
        </p:nvSpPr>
        <p:spPr>
          <a:xfrm>
            <a:off x="1905000" y="45867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3204D54-0E2E-B50C-672D-A52F725AEB0F}"/>
              </a:ext>
            </a:extLst>
          </p:cNvPr>
          <p:cNvSpPr/>
          <p:nvPr/>
        </p:nvSpPr>
        <p:spPr>
          <a:xfrm>
            <a:off x="1752600" y="4434364"/>
            <a:ext cx="1034753" cy="12448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CF073A8-4E7E-3FD4-9AF2-2A800415A8BA}"/>
              </a:ext>
            </a:extLst>
          </p:cNvPr>
          <p:cNvSpPr/>
          <p:nvPr/>
        </p:nvSpPr>
        <p:spPr>
          <a:xfrm>
            <a:off x="351651" y="2527593"/>
            <a:ext cx="914400" cy="1265562"/>
          </a:xfrm>
          <a:prstGeom prst="rect">
            <a:avLst/>
          </a:prstGeom>
          <a:solidFill>
            <a:srgbClr val="508590">
              <a:alpha val="8000"/>
            </a:srgbClr>
          </a:solidFill>
          <a:ln>
            <a:solidFill>
              <a:srgbClr val="5085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EET OUR TEAM"/>
          <p:cNvSpPr/>
          <p:nvPr/>
        </p:nvSpPr>
        <p:spPr>
          <a:xfrm>
            <a:off x="728666" y="685723"/>
            <a:ext cx="9061755" cy="502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latin typeface="Acherus Grotesque Regular" panose="02000505000000020004" pitchFamily="50" charset="0"/>
              </a:rPr>
              <a:t>PROMOTION AND TENURE PROCESS</a:t>
            </a:r>
            <a:endParaRPr sz="3000" kern="0" spc="141" dirty="0">
              <a:latin typeface="Acherus Grotesque Regular" panose="02000505000000020004" pitchFamily="50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C67818CB-1EC6-AF11-B00B-5B09D290F62D}"/>
              </a:ext>
            </a:extLst>
          </p:cNvPr>
          <p:cNvSpPr/>
          <p:nvPr/>
        </p:nvSpPr>
        <p:spPr>
          <a:xfrm>
            <a:off x="1641026" y="2264800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1FB9E6B-619F-A4D1-B209-ABDFBFB4A9BB}"/>
              </a:ext>
            </a:extLst>
          </p:cNvPr>
          <p:cNvSpPr/>
          <p:nvPr/>
        </p:nvSpPr>
        <p:spPr>
          <a:xfrm>
            <a:off x="5181599" y="2265768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9988252D-2293-8BF7-158A-4C836505D24A}"/>
              </a:ext>
            </a:extLst>
          </p:cNvPr>
          <p:cNvSpPr/>
          <p:nvPr/>
        </p:nvSpPr>
        <p:spPr>
          <a:xfrm>
            <a:off x="8672987" y="2253642"/>
            <a:ext cx="3200400" cy="17821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F8A1319-42C7-0BB2-CECB-F477E1D55F11}"/>
              </a:ext>
            </a:extLst>
          </p:cNvPr>
          <p:cNvSpPr/>
          <p:nvPr/>
        </p:nvSpPr>
        <p:spPr>
          <a:xfrm>
            <a:off x="1709837" y="251825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59C53B4-0126-DD85-D45E-85EE1EACA221}"/>
              </a:ext>
            </a:extLst>
          </p:cNvPr>
          <p:cNvSpPr/>
          <p:nvPr/>
        </p:nvSpPr>
        <p:spPr>
          <a:xfrm>
            <a:off x="3442998" y="2527593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Head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F3B79B6-E1AE-CD69-4EED-35CB70C5F1F0}"/>
              </a:ext>
            </a:extLst>
          </p:cNvPr>
          <p:cNvSpPr/>
          <p:nvPr/>
        </p:nvSpPr>
        <p:spPr>
          <a:xfrm>
            <a:off x="5251579" y="254102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DCC777-60ED-34C1-40CB-93D644E52251}"/>
              </a:ext>
            </a:extLst>
          </p:cNvPr>
          <p:cNvSpPr/>
          <p:nvPr/>
        </p:nvSpPr>
        <p:spPr>
          <a:xfrm>
            <a:off x="6968411" y="2519226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Dean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51240C9-8AF1-ED56-9C5B-91F0214779FB}"/>
              </a:ext>
            </a:extLst>
          </p:cNvPr>
          <p:cNvSpPr/>
          <p:nvPr/>
        </p:nvSpPr>
        <p:spPr>
          <a:xfrm>
            <a:off x="8756959" y="2507099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P&amp;T </a:t>
            </a:r>
            <a:r>
              <a:rPr lang="en-US" sz="1700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EEB335-4358-E7F0-6DC1-EFA2C156D59A}"/>
              </a:ext>
            </a:extLst>
          </p:cNvPr>
          <p:cNvSpPr txBox="1"/>
          <p:nvPr/>
        </p:nvSpPr>
        <p:spPr>
          <a:xfrm>
            <a:off x="1616144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Department Level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E797711-AF74-A623-1876-7C38E75A3DF2}"/>
              </a:ext>
            </a:extLst>
          </p:cNvPr>
          <p:cNvSpPr txBox="1"/>
          <p:nvPr/>
        </p:nvSpPr>
        <p:spPr>
          <a:xfrm>
            <a:off x="5186133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College Level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0A0A59F-160F-1EF3-F968-ED7B5F5C343D}"/>
              </a:ext>
            </a:extLst>
          </p:cNvPr>
          <p:cNvSpPr txBox="1"/>
          <p:nvPr/>
        </p:nvSpPr>
        <p:spPr>
          <a:xfrm>
            <a:off x="8686281" y="1794406"/>
            <a:ext cx="3200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    University Level</a:t>
            </a:r>
          </a:p>
        </p:txBody>
      </p:sp>
      <p:sp>
        <p:nvSpPr>
          <p:cNvPr id="47" name="Right Arrow 46">
            <a:extLst>
              <a:ext uri="{FF2B5EF4-FFF2-40B4-BE49-F238E27FC236}">
                <a16:creationId xmlns:a16="http://schemas.microsoft.com/office/drawing/2014/main" id="{56FEA34A-F307-F5B0-3930-9E691D1E7167}"/>
              </a:ext>
            </a:extLst>
          </p:cNvPr>
          <p:cNvSpPr/>
          <p:nvPr/>
        </p:nvSpPr>
        <p:spPr>
          <a:xfrm>
            <a:off x="3036726" y="2913556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ight Arrow 47">
            <a:extLst>
              <a:ext uri="{FF2B5EF4-FFF2-40B4-BE49-F238E27FC236}">
                <a16:creationId xmlns:a16="http://schemas.microsoft.com/office/drawing/2014/main" id="{EBE74BCA-682A-9040-673D-4B43A7FF6B50}"/>
              </a:ext>
            </a:extLst>
          </p:cNvPr>
          <p:cNvSpPr/>
          <p:nvPr/>
        </p:nvSpPr>
        <p:spPr>
          <a:xfrm>
            <a:off x="6562529" y="2914524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ight Arrow 48">
            <a:extLst>
              <a:ext uri="{FF2B5EF4-FFF2-40B4-BE49-F238E27FC236}">
                <a16:creationId xmlns:a16="http://schemas.microsoft.com/office/drawing/2014/main" id="{018D7559-2389-E06C-DA73-BC0C221E164E}"/>
              </a:ext>
            </a:extLst>
          </p:cNvPr>
          <p:cNvSpPr/>
          <p:nvPr/>
        </p:nvSpPr>
        <p:spPr>
          <a:xfrm>
            <a:off x="10097458" y="2880602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Striped Right Arrow 49">
            <a:extLst>
              <a:ext uri="{FF2B5EF4-FFF2-40B4-BE49-F238E27FC236}">
                <a16:creationId xmlns:a16="http://schemas.microsoft.com/office/drawing/2014/main" id="{601C119D-683B-C2FB-D253-50DB1DA4E4BF}"/>
              </a:ext>
            </a:extLst>
          </p:cNvPr>
          <p:cNvSpPr/>
          <p:nvPr/>
        </p:nvSpPr>
        <p:spPr>
          <a:xfrm>
            <a:off x="4859058" y="2933747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Striped Right Arrow 50">
            <a:extLst>
              <a:ext uri="{FF2B5EF4-FFF2-40B4-BE49-F238E27FC236}">
                <a16:creationId xmlns:a16="http://schemas.microsoft.com/office/drawing/2014/main" id="{4172E5F1-2449-96AE-A260-3C29BB355E69}"/>
              </a:ext>
            </a:extLst>
          </p:cNvPr>
          <p:cNvSpPr/>
          <p:nvPr/>
        </p:nvSpPr>
        <p:spPr>
          <a:xfrm>
            <a:off x="8366322" y="2914524"/>
            <a:ext cx="318921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7086FAC-C442-1B97-EC98-0DE8C36924BC}"/>
              </a:ext>
            </a:extLst>
          </p:cNvPr>
          <p:cNvSpPr txBox="1"/>
          <p:nvPr/>
        </p:nvSpPr>
        <p:spPr>
          <a:xfrm>
            <a:off x="351651" y="2584909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Dossier</a:t>
            </a:r>
          </a:p>
        </p:txBody>
      </p:sp>
      <p:sp>
        <p:nvSpPr>
          <p:cNvPr id="83" name="Striped Right Arrow 82">
            <a:extLst>
              <a:ext uri="{FF2B5EF4-FFF2-40B4-BE49-F238E27FC236}">
                <a16:creationId xmlns:a16="http://schemas.microsoft.com/office/drawing/2014/main" id="{282F43C9-6147-2C46-DB94-9C43A3E149D4}"/>
              </a:ext>
            </a:extLst>
          </p:cNvPr>
          <p:cNvSpPr/>
          <p:nvPr/>
        </p:nvSpPr>
        <p:spPr>
          <a:xfrm>
            <a:off x="1310315" y="2891760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6D6930E-B580-93DB-D6C9-FDBC6A2F7046}"/>
              </a:ext>
            </a:extLst>
          </p:cNvPr>
          <p:cNvSpPr txBox="1"/>
          <p:nvPr/>
        </p:nvSpPr>
        <p:spPr>
          <a:xfrm>
            <a:off x="1752600" y="4480257"/>
            <a:ext cx="10347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External Letters</a:t>
            </a:r>
          </a:p>
        </p:txBody>
      </p:sp>
      <p:sp>
        <p:nvSpPr>
          <p:cNvPr id="93" name="Striped Right Arrow 92">
            <a:extLst>
              <a:ext uri="{FF2B5EF4-FFF2-40B4-BE49-F238E27FC236}">
                <a16:creationId xmlns:a16="http://schemas.microsoft.com/office/drawing/2014/main" id="{D4CEB520-5463-30D1-A9AE-EAB3EBC1A18F}"/>
              </a:ext>
            </a:extLst>
          </p:cNvPr>
          <p:cNvSpPr/>
          <p:nvPr/>
        </p:nvSpPr>
        <p:spPr>
          <a:xfrm rot="16200000">
            <a:off x="2068526" y="3979219"/>
            <a:ext cx="315159" cy="484632"/>
          </a:xfrm>
          <a:prstGeom prst="stripedRightArrow">
            <a:avLst/>
          </a:prstGeom>
          <a:solidFill>
            <a:srgbClr val="E8772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EE6BA88-7607-4FB6-533B-CF4B51B9388E}"/>
              </a:ext>
            </a:extLst>
          </p:cNvPr>
          <p:cNvSpPr/>
          <p:nvPr/>
        </p:nvSpPr>
        <p:spPr>
          <a:xfrm>
            <a:off x="10561734" y="4447557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President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8A8F503-1C15-CA27-7B4D-BCE36816E4C3}"/>
              </a:ext>
            </a:extLst>
          </p:cNvPr>
          <p:cNvSpPr/>
          <p:nvPr/>
        </p:nvSpPr>
        <p:spPr>
          <a:xfrm>
            <a:off x="8756959" y="444096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BOV</a:t>
            </a:r>
          </a:p>
        </p:txBody>
      </p:sp>
      <p:sp>
        <p:nvSpPr>
          <p:cNvPr id="96" name="Right Arrow 95">
            <a:extLst>
              <a:ext uri="{FF2B5EF4-FFF2-40B4-BE49-F238E27FC236}">
                <a16:creationId xmlns:a16="http://schemas.microsoft.com/office/drawing/2014/main" id="{A400043F-303F-A7C5-BB29-1729607F03A7}"/>
              </a:ext>
            </a:extLst>
          </p:cNvPr>
          <p:cNvSpPr/>
          <p:nvPr/>
        </p:nvSpPr>
        <p:spPr>
          <a:xfrm rot="5400000">
            <a:off x="10876394" y="3844236"/>
            <a:ext cx="695625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3D1CAB7-23A5-DE4B-42CB-D5F2172419EB}"/>
              </a:ext>
            </a:extLst>
          </p:cNvPr>
          <p:cNvSpPr/>
          <p:nvPr/>
        </p:nvSpPr>
        <p:spPr>
          <a:xfrm>
            <a:off x="10537554" y="2507100"/>
            <a:ext cx="1324947" cy="1231641"/>
          </a:xfrm>
          <a:prstGeom prst="ellipse">
            <a:avLst/>
          </a:prstGeom>
          <a:solidFill>
            <a:srgbClr val="D7D2CB">
              <a:alpha val="25882"/>
            </a:srgbClr>
          </a:solidFill>
          <a:ln w="19050">
            <a:solidFill>
              <a:srgbClr val="75787B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Provost</a:t>
            </a:r>
          </a:p>
        </p:txBody>
      </p:sp>
      <p:sp>
        <p:nvSpPr>
          <p:cNvPr id="97" name="Right Arrow 96">
            <a:extLst>
              <a:ext uri="{FF2B5EF4-FFF2-40B4-BE49-F238E27FC236}">
                <a16:creationId xmlns:a16="http://schemas.microsoft.com/office/drawing/2014/main" id="{66595F43-566C-B92E-D4E3-38BF64EDFCDD}"/>
              </a:ext>
            </a:extLst>
          </p:cNvPr>
          <p:cNvSpPr/>
          <p:nvPr/>
        </p:nvSpPr>
        <p:spPr>
          <a:xfrm rot="10800000">
            <a:off x="10109124" y="4821061"/>
            <a:ext cx="428430" cy="484632"/>
          </a:xfrm>
          <a:prstGeom prst="rightArrow">
            <a:avLst/>
          </a:prstGeom>
          <a:solidFill>
            <a:srgbClr val="990033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53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55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56750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ET OUR TEAM"/>
          <p:cNvSpPr/>
          <p:nvPr/>
        </p:nvSpPr>
        <p:spPr>
          <a:xfrm>
            <a:off x="728666" y="669378"/>
            <a:ext cx="10472734" cy="5009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cap="all" spc="200" dirty="0">
                <a:latin typeface="Acherus Grotesque Regular" panose="02000505000000020004" pitchFamily="50" charset="0"/>
              </a:rPr>
              <a:t>CHANGES TO P&amp;T Policies and PRACTICES</a:t>
            </a:r>
            <a:endParaRPr sz="3000" kern="0" cap="all" spc="200" dirty="0"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1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71A747-EC34-6D67-A047-13153D5B64D6}"/>
              </a:ext>
            </a:extLst>
          </p:cNvPr>
          <p:cNvSpPr txBox="1"/>
          <p:nvPr/>
        </p:nvSpPr>
        <p:spPr>
          <a:xfrm>
            <a:off x="721046" y="1445625"/>
            <a:ext cx="1062513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Important 2023-24 Faculty Handbook changes: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Use of departmental/college Expectation Documents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Candidates notified at each stage in the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Be mindful of dossier changes; for example: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Dosser certification form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Peer teaching evaluation guidance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minimum of two pages each with substantive detail regarding the teaching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 different points of time and different classes and/or differing instructional events</a:t>
            </a:r>
          </a:p>
          <a:p>
            <a:pPr marL="1200150" lvl="2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Address topics such as course organization and management, pedagogical strategies, content knowledge and communication, assessment strategies, and student engagement, among others.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Process reminder: No dossier revision after submission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Department head or dean’s letter used to communicate new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1084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7897" y="1143000"/>
            <a:ext cx="11079278" cy="5364480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reviewers should be chosen by department committee/department head, with minority suggested by candidate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reviewers should be professors from competitive and aspirational peer universities and appropriate other institutions (e.g., government)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head’s letter should address the expectations for the candidate’s promotion in the context of departmental standards and candidate’s assignment in: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Research, scholarship and/or creative achievements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and instruction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 and outreach 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letters should address major points of discussion, both positive and negative</a:t>
            </a:r>
          </a:p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letters should address major points emphasized by external reviewers</a:t>
            </a:r>
          </a:p>
        </p:txBody>
      </p:sp>
      <p:sp>
        <p:nvSpPr>
          <p:cNvPr id="5" name="MEET OUR TEAM"/>
          <p:cNvSpPr/>
          <p:nvPr/>
        </p:nvSpPr>
        <p:spPr>
          <a:xfrm>
            <a:off x="700091" y="324434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DEPARTMENTAL/COMMITTEE RESPONSIBILTIES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8953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7897" y="1209922"/>
            <a:ext cx="11079278" cy="5297558"/>
          </a:xfrm>
        </p:spPr>
        <p:txBody>
          <a:bodyPr/>
          <a:lstStyle/>
          <a:p>
            <a:pPr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Colleagues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Professors in your department/school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head, chair, or school director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the departmental P&amp;T committee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 and other professional colleagues</a:t>
            </a:r>
          </a:p>
          <a:p>
            <a:pPr>
              <a:spcBef>
                <a:spcPts val="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Faculty Handbook, chapter 3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Provost’s website</a:t>
            </a:r>
            <a:endParaRPr lang="en-US" altLang="en-US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Promotion and Tenure Guidelines</a:t>
            </a: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Dossier Template and Cover Page</a:t>
            </a:r>
            <a:endParaRPr lang="en-US" altLang="en-US" sz="1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r>
              <a:rPr lang="en-US" altLang="en-US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and/or departmental expectations and procedural documents</a:t>
            </a:r>
          </a:p>
          <a:p>
            <a:pPr lvl="1">
              <a:buClr>
                <a:srgbClr val="E87722"/>
              </a:buClr>
              <a:buFont typeface="Acherus Grotesque Regular" panose="02000505000000020004" pitchFamily="50" charset="0"/>
              <a:buChar char="&gt;"/>
            </a:pPr>
            <a:endParaRPr lang="en-US" altLang="en-US" sz="2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EET OUR TEAM"/>
          <p:cNvSpPr/>
          <p:nvPr/>
        </p:nvSpPr>
        <p:spPr>
          <a:xfrm>
            <a:off x="700091" y="324434"/>
            <a:ext cx="10015534" cy="68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 anchor="b">
            <a:noAutofit/>
          </a:bodyPr>
          <a:lstStyle>
            <a:lvl1pPr defTabSz="859536">
              <a:lnSpc>
                <a:spcPct val="90000"/>
              </a:lnSpc>
              <a:defRPr sz="3759" spc="188">
                <a:solidFill>
                  <a:srgbClr val="585C5E"/>
                </a:solidFill>
                <a:latin typeface="Acherus Grotesque Regular"/>
                <a:ea typeface="Acherus Grotesque Regular"/>
                <a:cs typeface="Acherus Grotesque Regular"/>
                <a:sym typeface="Acherus Grotesque"/>
              </a:defRPr>
            </a:lvl1pPr>
          </a:lstStyle>
          <a:p>
            <a:pPr defTabSz="644652" eaLnBrk="1" fontAlgn="auto">
              <a:spcBef>
                <a:spcPts val="0"/>
              </a:spcBef>
              <a:spcAft>
                <a:spcPts val="0"/>
              </a:spcAft>
            </a:pPr>
            <a:r>
              <a:rPr lang="en-US" sz="3000" kern="0" spc="141" dirty="0">
                <a:solidFill>
                  <a:schemeClr val="tx2"/>
                </a:solidFill>
                <a:latin typeface="Acherus Grotesque Regular" panose="02000505000000020004" pitchFamily="50" charset="0"/>
              </a:rPr>
              <a:t>KEY RESOURCES</a:t>
            </a:r>
            <a:endParaRPr sz="3000" kern="0" spc="141" dirty="0">
              <a:solidFill>
                <a:schemeClr val="tx2"/>
              </a:solidFill>
              <a:latin typeface="Acherus Grotesque Regular" panose="02000505000000020004" pitchFamily="50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9471660" y="6400801"/>
            <a:ext cx="2743200" cy="391044"/>
            <a:chOff x="7947660" y="6400801"/>
            <a:chExt cx="2743200" cy="391044"/>
          </a:xfrm>
        </p:grpSpPr>
        <p:sp>
          <p:nvSpPr>
            <p:cNvPr id="11" name="Straight Connector 19"/>
            <p:cNvSpPr/>
            <p:nvPr/>
          </p:nvSpPr>
          <p:spPr>
            <a:xfrm>
              <a:off x="7947660" y="6400801"/>
              <a:ext cx="2743200" cy="23146"/>
            </a:xfrm>
            <a:prstGeom prst="line">
              <a:avLst/>
            </a:prstGeom>
            <a:ln>
              <a:solidFill>
                <a:srgbClr val="75787B"/>
              </a:solidFill>
              <a:prstDash val="dash"/>
              <a:miter/>
            </a:ln>
          </p:spPr>
          <p:txBody>
            <a:bodyPr lIns="34289" rIns="34289"/>
            <a:lstStyle/>
            <a:p>
              <a:endParaRPr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0660" y="6507480"/>
              <a:ext cx="1463040" cy="284365"/>
            </a:xfrm>
            <a:prstGeom prst="rect">
              <a:avLst/>
            </a:prstGeom>
          </p:spPr>
        </p:pic>
      </p:grpSp>
      <p:pic>
        <p:nvPicPr>
          <p:cNvPr id="8" name="pasted-image.pdf" descr="pasted-image.pd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322" y="520034"/>
            <a:ext cx="149344" cy="14934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9714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B2B2B2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T Color Theme">
      <a:dk1>
        <a:srgbClr val="6C1035"/>
      </a:dk1>
      <a:lt1>
        <a:srgbClr val="FFFFFF"/>
      </a:lt1>
      <a:dk2>
        <a:srgbClr val="A7A7A7"/>
      </a:dk2>
      <a:lt2>
        <a:srgbClr val="535353"/>
      </a:lt2>
      <a:accent1>
        <a:srgbClr val="6C1035"/>
      </a:accent1>
      <a:accent2>
        <a:srgbClr val="E57631"/>
      </a:accent2>
      <a:accent3>
        <a:srgbClr val="A5A5A5"/>
      </a:accent3>
      <a:accent4>
        <a:srgbClr val="417C79"/>
      </a:accent4>
      <a:accent5>
        <a:srgbClr val="E5E1EF"/>
      </a:accent5>
      <a:accent6>
        <a:srgbClr val="003C71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="" val="1"/>
          </a:ext>
        </a:extLst>
      </a:spPr>
      <a:bodyPr lIns="45719" rIns="45719">
        <a:spAutoFit/>
      </a:bodyPr>
      <a:lstStyle>
        <a:defPPr>
          <a:defRPr dirty="0" smtClean="0"/>
        </a:defPPr>
      </a:lst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chemeClr val="accent1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1822</TotalTime>
  <Words>749</Words>
  <Application>Microsoft Office PowerPoint</Application>
  <PresentationFormat>Widescreen</PresentationFormat>
  <Paragraphs>142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Acherus Grotesque Regular</vt:lpstr>
      <vt:lpstr>AcherusGrotesqueLight</vt:lpstr>
      <vt:lpstr>Arial</vt:lpstr>
      <vt:lpstr>Calibri</vt:lpstr>
      <vt:lpstr>Crimson Text Roman</vt:lpstr>
      <vt:lpstr>Gineso Cond Thin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in Rank</dc:title>
  <dc:creator>malayne</dc:creator>
  <cp:lastModifiedBy>Hutchison, Cyndi</cp:lastModifiedBy>
  <cp:revision>251</cp:revision>
  <cp:lastPrinted>2015-09-18T17:36:00Z</cp:lastPrinted>
  <dcterms:created xsi:type="dcterms:W3CDTF">2011-09-15T14:44:13Z</dcterms:created>
  <dcterms:modified xsi:type="dcterms:W3CDTF">2023-10-16T13:13:11Z</dcterms:modified>
</cp:coreProperties>
</file>